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69" r:id="rId3"/>
    <p:sldId id="260" r:id="rId4"/>
    <p:sldId id="261" r:id="rId5"/>
    <p:sldId id="270" r:id="rId6"/>
    <p:sldId id="271" r:id="rId7"/>
    <p:sldId id="274" r:id="rId8"/>
    <p:sldId id="275" r:id="rId9"/>
    <p:sldId id="272" r:id="rId10"/>
    <p:sldId id="276" r:id="rId11"/>
    <p:sldId id="277" r:id="rId12"/>
    <p:sldId id="278" r:id="rId13"/>
    <p:sldId id="27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9933"/>
    <a:srgbClr val="00FFFF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80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985541-634F-46A8-9B9B-31BD326DA8B1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596F9-705A-42B0-A3AA-3EFC3533F2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5967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445D4-7F42-486E-96B5-220B4F2844A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4394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81A4A-18E2-432D-ADB4-829E490311E0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1E04-314C-4BBA-814C-FC71EDCAE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231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81A4A-18E2-432D-ADB4-829E490311E0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1E04-314C-4BBA-814C-FC71EDCAE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7547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81A4A-18E2-432D-ADB4-829E490311E0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1E04-314C-4BBA-814C-FC71EDCAE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780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81A4A-18E2-432D-ADB4-829E490311E0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1E04-314C-4BBA-814C-FC71EDCAE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402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81A4A-18E2-432D-ADB4-829E490311E0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1E04-314C-4BBA-814C-FC71EDCAE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516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81A4A-18E2-432D-ADB4-829E490311E0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1E04-314C-4BBA-814C-FC71EDCAE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239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81A4A-18E2-432D-ADB4-829E490311E0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1E04-314C-4BBA-814C-FC71EDCAE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4120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81A4A-18E2-432D-ADB4-829E490311E0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1E04-314C-4BBA-814C-FC71EDCAE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00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81A4A-18E2-432D-ADB4-829E490311E0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1E04-314C-4BBA-814C-FC71EDCAE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255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81A4A-18E2-432D-ADB4-829E490311E0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1E04-314C-4BBA-814C-FC71EDCAE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550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81A4A-18E2-432D-ADB4-829E490311E0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01E04-314C-4BBA-814C-FC71EDCAE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064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81A4A-18E2-432D-ADB4-829E490311E0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01E04-314C-4BBA-814C-FC71EDCAE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20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楕円 83">
            <a:extLst>
              <a:ext uri="{FF2B5EF4-FFF2-40B4-BE49-F238E27FC236}">
                <a16:creationId xmlns:a16="http://schemas.microsoft.com/office/drawing/2014/main" id="{BB6D45B6-5821-F68F-18F4-A17E75777E16}"/>
              </a:ext>
            </a:extLst>
          </p:cNvPr>
          <p:cNvSpPr/>
          <p:nvPr/>
        </p:nvSpPr>
        <p:spPr>
          <a:xfrm>
            <a:off x="6182425" y="223266"/>
            <a:ext cx="1152000" cy="1152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楕円 84">
            <a:extLst>
              <a:ext uri="{FF2B5EF4-FFF2-40B4-BE49-F238E27FC236}">
                <a16:creationId xmlns:a16="http://schemas.microsoft.com/office/drawing/2014/main" id="{AAE6F57A-4840-345F-877E-524CE188C65F}"/>
              </a:ext>
            </a:extLst>
          </p:cNvPr>
          <p:cNvSpPr/>
          <p:nvPr/>
        </p:nvSpPr>
        <p:spPr>
          <a:xfrm>
            <a:off x="6173552" y="1764349"/>
            <a:ext cx="1152000" cy="1152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0A1C452-16BF-4BEA-8BB3-46EF00A272B0}"/>
              </a:ext>
            </a:extLst>
          </p:cNvPr>
          <p:cNvSpPr txBox="1"/>
          <p:nvPr/>
        </p:nvSpPr>
        <p:spPr>
          <a:xfrm>
            <a:off x="312809" y="3050775"/>
            <a:ext cx="85183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速度・・・時間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１秒（単位）当たり</a:t>
            </a:r>
            <a:r>
              <a:rPr lang="ja-JP" altLang="en-US" sz="27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距離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何ｍ動いたか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2AB1B75E-5759-AAE9-E602-540521465C17}"/>
              </a:ext>
            </a:extLst>
          </p:cNvPr>
          <p:cNvGrpSpPr/>
          <p:nvPr/>
        </p:nvGrpSpPr>
        <p:grpSpPr>
          <a:xfrm>
            <a:off x="687461" y="667656"/>
            <a:ext cx="631372" cy="394996"/>
            <a:chOff x="631371" y="1386114"/>
            <a:chExt cx="631372" cy="394996"/>
          </a:xfrm>
          <a:solidFill>
            <a:srgbClr val="FF9933"/>
          </a:solidFill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A51B760-150E-77EB-90A3-E1542CD57789}"/>
                </a:ext>
              </a:extLst>
            </p:cNvPr>
            <p:cNvSpPr/>
            <p:nvPr/>
          </p:nvSpPr>
          <p:spPr>
            <a:xfrm>
              <a:off x="631371" y="1386114"/>
              <a:ext cx="631372" cy="3410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D5B0993C-0F1F-CD89-9908-084FD442CA95}"/>
                </a:ext>
              </a:extLst>
            </p:cNvPr>
            <p:cNvSpPr/>
            <p:nvPr/>
          </p:nvSpPr>
          <p:spPr>
            <a:xfrm>
              <a:off x="674913" y="1664661"/>
              <a:ext cx="130628" cy="11611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0B6C5AF9-5F8B-8B15-403E-22D345CD7FA3}"/>
                </a:ext>
              </a:extLst>
            </p:cNvPr>
            <p:cNvSpPr/>
            <p:nvPr/>
          </p:nvSpPr>
          <p:spPr>
            <a:xfrm>
              <a:off x="1001000" y="1664996"/>
              <a:ext cx="130628" cy="11611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8D0525C9-BEAA-9EA1-D380-D3894CF9039F}"/>
              </a:ext>
            </a:extLst>
          </p:cNvPr>
          <p:cNvSpPr txBox="1"/>
          <p:nvPr/>
        </p:nvSpPr>
        <p:spPr>
          <a:xfrm>
            <a:off x="7577121" y="130313"/>
            <a:ext cx="869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BD4AF834-CCFA-DCAA-51F1-2F4EFDED44B3}"/>
              </a:ext>
            </a:extLst>
          </p:cNvPr>
          <p:cNvSpPr txBox="1"/>
          <p:nvPr/>
        </p:nvSpPr>
        <p:spPr>
          <a:xfrm>
            <a:off x="7577121" y="130313"/>
            <a:ext cx="869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295B2279-9AB9-7587-2304-4A0590C25C66}"/>
              </a:ext>
            </a:extLst>
          </p:cNvPr>
          <p:cNvSpPr txBox="1"/>
          <p:nvPr/>
        </p:nvSpPr>
        <p:spPr>
          <a:xfrm>
            <a:off x="7577121" y="130313"/>
            <a:ext cx="1213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1.5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016006EB-5197-6BB4-347B-8647B3C45CE7}"/>
              </a:ext>
            </a:extLst>
          </p:cNvPr>
          <p:cNvSpPr txBox="1"/>
          <p:nvPr/>
        </p:nvSpPr>
        <p:spPr>
          <a:xfrm>
            <a:off x="7577121" y="130313"/>
            <a:ext cx="1213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0.5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7E225615-CBD9-005F-73F3-2CBB55DFD964}"/>
              </a:ext>
            </a:extLst>
          </p:cNvPr>
          <p:cNvGrpSpPr/>
          <p:nvPr/>
        </p:nvGrpSpPr>
        <p:grpSpPr>
          <a:xfrm>
            <a:off x="6209552" y="281542"/>
            <a:ext cx="1080000" cy="1080000"/>
            <a:chOff x="6153462" y="1116114"/>
            <a:chExt cx="1080000" cy="1080000"/>
          </a:xfrm>
        </p:grpSpPr>
        <p:cxnSp>
          <p:nvCxnSpPr>
            <p:cNvPr id="68" name="直線矢印コネクタ 67">
              <a:extLst>
                <a:ext uri="{FF2B5EF4-FFF2-40B4-BE49-F238E27FC236}">
                  <a16:creationId xmlns:a16="http://schemas.microsoft.com/office/drawing/2014/main" id="{CAE8C5BE-613C-91DE-A192-CFFE212111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93462" y="1116114"/>
              <a:ext cx="0" cy="540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7726D4AC-A3BA-1A32-5AFF-A963EDD22F60}"/>
                </a:ext>
              </a:extLst>
            </p:cNvPr>
            <p:cNvSpPr/>
            <p:nvPr/>
          </p:nvSpPr>
          <p:spPr>
            <a:xfrm>
              <a:off x="6153462" y="1116114"/>
              <a:ext cx="1080000" cy="108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E8BDCAA0-8DF9-9D76-3432-85F6515A470E}"/>
              </a:ext>
            </a:extLst>
          </p:cNvPr>
          <p:cNvGrpSpPr/>
          <p:nvPr/>
        </p:nvGrpSpPr>
        <p:grpSpPr>
          <a:xfrm>
            <a:off x="687461" y="2207048"/>
            <a:ext cx="631372" cy="399143"/>
            <a:chOff x="631371" y="1386114"/>
            <a:chExt cx="631372" cy="399143"/>
          </a:xfrm>
          <a:solidFill>
            <a:srgbClr val="00FFFF"/>
          </a:solidFill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5B7DA759-9EC1-50A4-1279-32C0106ECB38}"/>
                </a:ext>
              </a:extLst>
            </p:cNvPr>
            <p:cNvSpPr/>
            <p:nvPr/>
          </p:nvSpPr>
          <p:spPr>
            <a:xfrm>
              <a:off x="631371" y="1386114"/>
              <a:ext cx="631372" cy="3410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5214AACC-D004-AD76-D53C-EB042EA3576A}"/>
                </a:ext>
              </a:extLst>
            </p:cNvPr>
            <p:cNvSpPr/>
            <p:nvPr/>
          </p:nvSpPr>
          <p:spPr>
            <a:xfrm>
              <a:off x="674913" y="1669143"/>
              <a:ext cx="130628" cy="11611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4AA4818C-B71E-5A16-102A-DB209E7B4FCE}"/>
                </a:ext>
              </a:extLst>
            </p:cNvPr>
            <p:cNvSpPr/>
            <p:nvPr/>
          </p:nvSpPr>
          <p:spPr>
            <a:xfrm>
              <a:off x="1045028" y="1669143"/>
              <a:ext cx="130628" cy="11611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F1139F97-BEA5-C7F5-EF3F-1F5E3AD6CCF0}"/>
              </a:ext>
            </a:extLst>
          </p:cNvPr>
          <p:cNvSpPr txBox="1"/>
          <p:nvPr/>
        </p:nvSpPr>
        <p:spPr>
          <a:xfrm>
            <a:off x="7586701" y="2063488"/>
            <a:ext cx="869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D5DE27F4-3F4F-66A9-92EA-9361C02A0360}"/>
              </a:ext>
            </a:extLst>
          </p:cNvPr>
          <p:cNvSpPr txBox="1"/>
          <p:nvPr/>
        </p:nvSpPr>
        <p:spPr>
          <a:xfrm>
            <a:off x="7586701" y="2063488"/>
            <a:ext cx="869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28D728C0-D4CB-C8DF-36AF-21DFE4D30EAC}"/>
              </a:ext>
            </a:extLst>
          </p:cNvPr>
          <p:cNvSpPr txBox="1"/>
          <p:nvPr/>
        </p:nvSpPr>
        <p:spPr>
          <a:xfrm>
            <a:off x="7586701" y="2063488"/>
            <a:ext cx="869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B0F45433-3105-E971-FFF9-DD8D6CB527E1}"/>
              </a:ext>
            </a:extLst>
          </p:cNvPr>
          <p:cNvSpPr txBox="1"/>
          <p:nvPr/>
        </p:nvSpPr>
        <p:spPr>
          <a:xfrm>
            <a:off x="7586701" y="2063488"/>
            <a:ext cx="1213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1.5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9252AE30-3BFD-A449-E7A3-8672EAFCF97E}"/>
              </a:ext>
            </a:extLst>
          </p:cNvPr>
          <p:cNvSpPr txBox="1"/>
          <p:nvPr/>
        </p:nvSpPr>
        <p:spPr>
          <a:xfrm>
            <a:off x="7586701" y="2063488"/>
            <a:ext cx="1278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2.5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C5FFFE83-0168-0D4A-EB52-712E3CDEC777}"/>
              </a:ext>
            </a:extLst>
          </p:cNvPr>
          <p:cNvSpPr txBox="1"/>
          <p:nvPr/>
        </p:nvSpPr>
        <p:spPr>
          <a:xfrm>
            <a:off x="7586701" y="2063488"/>
            <a:ext cx="1213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0.5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506096DC-872E-426A-7F1F-D271C02AA251}"/>
              </a:ext>
            </a:extLst>
          </p:cNvPr>
          <p:cNvGrpSpPr/>
          <p:nvPr/>
        </p:nvGrpSpPr>
        <p:grpSpPr>
          <a:xfrm>
            <a:off x="6209552" y="1800349"/>
            <a:ext cx="1080000" cy="1080000"/>
            <a:chOff x="6153462" y="1116114"/>
            <a:chExt cx="1080000" cy="1080000"/>
          </a:xfrm>
        </p:grpSpPr>
        <p:cxnSp>
          <p:nvCxnSpPr>
            <p:cNvPr id="82" name="直線矢印コネクタ 81">
              <a:extLst>
                <a:ext uri="{FF2B5EF4-FFF2-40B4-BE49-F238E27FC236}">
                  <a16:creationId xmlns:a16="http://schemas.microsoft.com/office/drawing/2014/main" id="{B4B518C0-21FB-5BDF-694B-B6170FF856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93462" y="1116114"/>
              <a:ext cx="0" cy="540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C74FC250-94A9-FD6C-720F-E908823F7EA0}"/>
                </a:ext>
              </a:extLst>
            </p:cNvPr>
            <p:cNvSpPr/>
            <p:nvPr/>
          </p:nvSpPr>
          <p:spPr>
            <a:xfrm>
              <a:off x="6153462" y="1116114"/>
              <a:ext cx="1080000" cy="108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17CBE050-8C32-AB99-4EA0-378A5613FFBC}"/>
              </a:ext>
            </a:extLst>
          </p:cNvPr>
          <p:cNvCxnSpPr>
            <a:cxnSpLocks/>
          </p:cNvCxnSpPr>
          <p:nvPr/>
        </p:nvCxnSpPr>
        <p:spPr>
          <a:xfrm>
            <a:off x="453329" y="1066799"/>
            <a:ext cx="5486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C797CC-055E-74F0-3D5E-1B341DDC63D1}"/>
              </a:ext>
            </a:extLst>
          </p:cNvPr>
          <p:cNvSpPr txBox="1"/>
          <p:nvPr/>
        </p:nvSpPr>
        <p:spPr>
          <a:xfrm>
            <a:off x="320583" y="3047430"/>
            <a:ext cx="12936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速度は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F460B03-0683-D971-E181-2F8FC50F0A33}"/>
              </a:ext>
            </a:extLst>
          </p:cNvPr>
          <p:cNvSpPr txBox="1"/>
          <p:nvPr/>
        </p:nvSpPr>
        <p:spPr>
          <a:xfrm>
            <a:off x="1514632" y="3054120"/>
            <a:ext cx="12936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時間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6F6E7D-829F-7674-BFB0-37063F23DD33}"/>
              </a:ext>
            </a:extLst>
          </p:cNvPr>
          <p:cNvSpPr txBox="1"/>
          <p:nvPr/>
        </p:nvSpPr>
        <p:spPr>
          <a:xfrm>
            <a:off x="5288816" y="3047430"/>
            <a:ext cx="12936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距離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7626FF2-D7EA-887A-2811-B2919BB0595E}"/>
              </a:ext>
            </a:extLst>
          </p:cNvPr>
          <p:cNvCxnSpPr>
            <a:cxnSpLocks/>
          </p:cNvCxnSpPr>
          <p:nvPr/>
        </p:nvCxnSpPr>
        <p:spPr>
          <a:xfrm>
            <a:off x="453329" y="2606191"/>
            <a:ext cx="5486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B2E120A-6D2B-3C31-017F-98EA2BA5AA0C}"/>
              </a:ext>
            </a:extLst>
          </p:cNvPr>
          <p:cNvSpPr txBox="1"/>
          <p:nvPr/>
        </p:nvSpPr>
        <p:spPr>
          <a:xfrm>
            <a:off x="2711235" y="3843849"/>
            <a:ext cx="81231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CE6C571-917B-4338-0786-C88C60D1AC4A}"/>
              </a:ext>
            </a:extLst>
          </p:cNvPr>
          <p:cNvSpPr txBox="1"/>
          <p:nvPr/>
        </p:nvSpPr>
        <p:spPr>
          <a:xfrm>
            <a:off x="4010382" y="3843849"/>
            <a:ext cx="40626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で割ればいい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6FC5456-9538-3683-2806-930C80AC23CB}"/>
              </a:ext>
            </a:extLst>
          </p:cNvPr>
          <p:cNvSpPr txBox="1"/>
          <p:nvPr/>
        </p:nvSpPr>
        <p:spPr>
          <a:xfrm>
            <a:off x="320583" y="3836325"/>
            <a:ext cx="12936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速度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4ED7C0-C48B-411B-27F9-B922C66FF818}"/>
              </a:ext>
            </a:extLst>
          </p:cNvPr>
          <p:cNvSpPr txBox="1"/>
          <p:nvPr/>
        </p:nvSpPr>
        <p:spPr>
          <a:xfrm>
            <a:off x="3248345" y="3843848"/>
            <a:ext cx="12936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時間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A986545-7811-8320-1627-4229B029B316}"/>
              </a:ext>
            </a:extLst>
          </p:cNvPr>
          <p:cNvSpPr txBox="1"/>
          <p:nvPr/>
        </p:nvSpPr>
        <p:spPr>
          <a:xfrm>
            <a:off x="1577562" y="3843848"/>
            <a:ext cx="12936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距離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7E03FBE-9751-F893-B8AE-B220ABA333FE}"/>
              </a:ext>
            </a:extLst>
          </p:cNvPr>
          <p:cNvSpPr txBox="1"/>
          <p:nvPr/>
        </p:nvSpPr>
        <p:spPr>
          <a:xfrm>
            <a:off x="1231746" y="4626356"/>
            <a:ext cx="6768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＝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C78C606A-0588-48F9-5759-E110E2278D0D}"/>
              </a:ext>
            </a:extLst>
          </p:cNvPr>
          <p:cNvCxnSpPr>
            <a:cxnSpLocks/>
          </p:cNvCxnSpPr>
          <p:nvPr/>
        </p:nvCxnSpPr>
        <p:spPr>
          <a:xfrm>
            <a:off x="1941847" y="4872445"/>
            <a:ext cx="18587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AC2C771-E3DA-2EAD-41A1-A19489708818}"/>
              </a:ext>
            </a:extLst>
          </p:cNvPr>
          <p:cNvSpPr txBox="1"/>
          <p:nvPr/>
        </p:nvSpPr>
        <p:spPr>
          <a:xfrm>
            <a:off x="759700" y="5774846"/>
            <a:ext cx="537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i="1" dirty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v</a:t>
            </a:r>
            <a:endParaRPr lang="ja-JP" altLang="en-US" sz="4800" i="1" dirty="0"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D98291CF-7F2C-7337-DD61-F34C3DF99F08}"/>
              </a:ext>
            </a:extLst>
          </p:cNvPr>
          <p:cNvCxnSpPr>
            <a:cxnSpLocks/>
          </p:cNvCxnSpPr>
          <p:nvPr/>
        </p:nvCxnSpPr>
        <p:spPr>
          <a:xfrm>
            <a:off x="2032502" y="6190344"/>
            <a:ext cx="18587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70E1BA1-0419-B0FB-F357-5A468509E003}"/>
              </a:ext>
            </a:extLst>
          </p:cNvPr>
          <p:cNvSpPr txBox="1"/>
          <p:nvPr/>
        </p:nvSpPr>
        <p:spPr>
          <a:xfrm>
            <a:off x="2539335" y="5396808"/>
            <a:ext cx="537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i="1" dirty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x</a:t>
            </a:r>
            <a:endParaRPr lang="ja-JP" altLang="en-US" sz="4800" i="1" dirty="0"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92808B4-58E9-DDED-9353-94500A528634}"/>
              </a:ext>
            </a:extLst>
          </p:cNvPr>
          <p:cNvSpPr txBox="1"/>
          <p:nvPr/>
        </p:nvSpPr>
        <p:spPr>
          <a:xfrm>
            <a:off x="2534814" y="6053085"/>
            <a:ext cx="537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i="1" dirty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t</a:t>
            </a:r>
            <a:endParaRPr lang="ja-JP" altLang="en-US" sz="4800" i="1" dirty="0"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D42A694-7F97-4FAB-486C-D625AE5F0C3E}"/>
              </a:ext>
            </a:extLst>
          </p:cNvPr>
          <p:cNvSpPr txBox="1"/>
          <p:nvPr/>
        </p:nvSpPr>
        <p:spPr>
          <a:xfrm>
            <a:off x="1360390" y="5936428"/>
            <a:ext cx="6768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＝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E521555-55A2-2711-A951-5389858CD195}"/>
              </a:ext>
            </a:extLst>
          </p:cNvPr>
          <p:cNvSpPr txBox="1"/>
          <p:nvPr/>
        </p:nvSpPr>
        <p:spPr>
          <a:xfrm>
            <a:off x="3891283" y="229464"/>
            <a:ext cx="1152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3[m]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6C046E5-7133-342F-A271-C8DA92D9298F}"/>
              </a:ext>
            </a:extLst>
          </p:cNvPr>
          <p:cNvSpPr txBox="1"/>
          <p:nvPr/>
        </p:nvSpPr>
        <p:spPr>
          <a:xfrm>
            <a:off x="4889722" y="1383008"/>
            <a:ext cx="1152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5[m]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BDA7F25-CA9E-0DAA-AB1A-AF120DB8E093}"/>
              </a:ext>
            </a:extLst>
          </p:cNvPr>
          <p:cNvSpPr txBox="1"/>
          <p:nvPr/>
        </p:nvSpPr>
        <p:spPr>
          <a:xfrm>
            <a:off x="8193446" y="667656"/>
            <a:ext cx="1152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秒</a:t>
            </a:r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E222E6F-6BF3-1204-4AE1-14610F0D6E4D}"/>
              </a:ext>
            </a:extLst>
          </p:cNvPr>
          <p:cNvSpPr txBox="1"/>
          <p:nvPr/>
        </p:nvSpPr>
        <p:spPr>
          <a:xfrm>
            <a:off x="8141279" y="2663981"/>
            <a:ext cx="1152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秒</a:t>
            </a:r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150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59259E-6 L 0.26736 2.59259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6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22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07407E-6 L 0.47691 4.07407E-6 " pathEditMode="relative" rAng="0" ptsTypes="AA">
                                      <p:cBhvr>
                                        <p:cTn id="29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37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3" dur="3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48148E-6 L 0.00017 0.11551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0.01111 L -0.40538 0.11597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22" y="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59259E-6 L 0.18768 0.11504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75" y="5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0.00017 0.11551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0.01111 L 0.07083 0.07824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8" y="3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-0.10816 0.15116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17" y="7546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61" grpId="0"/>
      <p:bldP spid="61" grpId="1"/>
      <p:bldP spid="62" grpId="0"/>
      <p:bldP spid="64" grpId="0"/>
      <p:bldP spid="64" grpId="1"/>
      <p:bldP spid="66" grpId="0"/>
      <p:bldP spid="66" grpId="1"/>
      <p:bldP spid="75" grpId="0"/>
      <p:bldP spid="75" grpId="1"/>
      <p:bldP spid="76" grpId="0"/>
      <p:bldP spid="76" grpId="1"/>
      <p:bldP spid="77" grpId="0"/>
      <p:bldP spid="78" grpId="0"/>
      <p:bldP spid="78" grpId="1"/>
      <p:bldP spid="79" grpId="0"/>
      <p:bldP spid="79" grpId="1"/>
      <p:bldP spid="80" grpId="0"/>
      <p:bldP spid="80" grpId="1"/>
      <p:bldP spid="2" grpId="0"/>
      <p:bldP spid="2" grpId="1"/>
      <p:bldP spid="3" grpId="0"/>
      <p:bldP spid="3" grpId="1"/>
      <p:bldP spid="4" grpId="0"/>
      <p:bldP spid="4" grpId="1"/>
      <p:bldP spid="7" grpId="0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7" grpId="0"/>
      <p:bldP spid="20" grpId="0"/>
      <p:bldP spid="21" grpId="0"/>
      <p:bldP spid="22" grpId="0"/>
      <p:bldP spid="24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楕円 83">
            <a:extLst>
              <a:ext uri="{FF2B5EF4-FFF2-40B4-BE49-F238E27FC236}">
                <a16:creationId xmlns:a16="http://schemas.microsoft.com/office/drawing/2014/main" id="{BB6D45B6-5821-F68F-18F4-A17E75777E16}"/>
              </a:ext>
            </a:extLst>
          </p:cNvPr>
          <p:cNvSpPr/>
          <p:nvPr/>
        </p:nvSpPr>
        <p:spPr>
          <a:xfrm>
            <a:off x="6182425" y="223266"/>
            <a:ext cx="1152000" cy="1152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楕円 84">
            <a:extLst>
              <a:ext uri="{FF2B5EF4-FFF2-40B4-BE49-F238E27FC236}">
                <a16:creationId xmlns:a16="http://schemas.microsoft.com/office/drawing/2014/main" id="{AAE6F57A-4840-345F-877E-524CE188C65F}"/>
              </a:ext>
            </a:extLst>
          </p:cNvPr>
          <p:cNvSpPr/>
          <p:nvPr/>
        </p:nvSpPr>
        <p:spPr>
          <a:xfrm>
            <a:off x="6173552" y="1764349"/>
            <a:ext cx="1152000" cy="1152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0A1C452-16BF-4BEA-8BB3-46EF00A272B0}"/>
              </a:ext>
            </a:extLst>
          </p:cNvPr>
          <p:cNvSpPr txBox="1"/>
          <p:nvPr/>
        </p:nvSpPr>
        <p:spPr>
          <a:xfrm>
            <a:off x="-44651" y="3050775"/>
            <a:ext cx="92714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加速度</a:t>
            </a:r>
            <a:r>
              <a:rPr lang="ja-JP" altLang="en-US" sz="27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・・・時間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１秒（単位）</a:t>
            </a:r>
            <a:r>
              <a:rPr lang="ja-JP" altLang="en-US" sz="27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当たり</a:t>
            </a:r>
            <a:r>
              <a:rPr lang="ja-JP" altLang="en-US" sz="27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速度</a:t>
            </a:r>
            <a:r>
              <a:rPr lang="ja-JP" altLang="en-US" sz="27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何</a:t>
            </a:r>
            <a:r>
              <a:rPr lang="en-US" altLang="ja-JP" sz="27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m/s</a:t>
            </a:r>
            <a:r>
              <a:rPr lang="ja-JP" altLang="en-US" sz="27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が変わったか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2AB1B75E-5759-AAE9-E602-540521465C17}"/>
              </a:ext>
            </a:extLst>
          </p:cNvPr>
          <p:cNvGrpSpPr/>
          <p:nvPr/>
        </p:nvGrpSpPr>
        <p:grpSpPr>
          <a:xfrm>
            <a:off x="687461" y="667656"/>
            <a:ext cx="631372" cy="394996"/>
            <a:chOff x="631371" y="1386114"/>
            <a:chExt cx="631372" cy="394996"/>
          </a:xfrm>
          <a:solidFill>
            <a:srgbClr val="FF9933"/>
          </a:solidFill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A51B760-150E-77EB-90A3-E1542CD57789}"/>
                </a:ext>
              </a:extLst>
            </p:cNvPr>
            <p:cNvSpPr/>
            <p:nvPr/>
          </p:nvSpPr>
          <p:spPr>
            <a:xfrm>
              <a:off x="631371" y="1386114"/>
              <a:ext cx="631372" cy="3410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D5B0993C-0F1F-CD89-9908-084FD442CA95}"/>
                </a:ext>
              </a:extLst>
            </p:cNvPr>
            <p:cNvSpPr/>
            <p:nvPr/>
          </p:nvSpPr>
          <p:spPr>
            <a:xfrm>
              <a:off x="674913" y="1664661"/>
              <a:ext cx="130628" cy="11611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0B6C5AF9-5F8B-8B15-403E-22D345CD7FA3}"/>
                </a:ext>
              </a:extLst>
            </p:cNvPr>
            <p:cNvSpPr/>
            <p:nvPr/>
          </p:nvSpPr>
          <p:spPr>
            <a:xfrm>
              <a:off x="1001000" y="1664996"/>
              <a:ext cx="130628" cy="11611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8D0525C9-BEAA-9EA1-D380-D3894CF9039F}"/>
              </a:ext>
            </a:extLst>
          </p:cNvPr>
          <p:cNvSpPr txBox="1"/>
          <p:nvPr/>
        </p:nvSpPr>
        <p:spPr>
          <a:xfrm>
            <a:off x="7577121" y="130313"/>
            <a:ext cx="869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BD4AF834-CCFA-DCAA-51F1-2F4EFDED44B3}"/>
              </a:ext>
            </a:extLst>
          </p:cNvPr>
          <p:cNvSpPr txBox="1"/>
          <p:nvPr/>
        </p:nvSpPr>
        <p:spPr>
          <a:xfrm>
            <a:off x="7577121" y="130313"/>
            <a:ext cx="869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295B2279-9AB9-7587-2304-4A0590C25C66}"/>
              </a:ext>
            </a:extLst>
          </p:cNvPr>
          <p:cNvSpPr txBox="1"/>
          <p:nvPr/>
        </p:nvSpPr>
        <p:spPr>
          <a:xfrm>
            <a:off x="7577121" y="130313"/>
            <a:ext cx="1213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1.5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016006EB-5197-6BB4-347B-8647B3C45CE7}"/>
              </a:ext>
            </a:extLst>
          </p:cNvPr>
          <p:cNvSpPr txBox="1"/>
          <p:nvPr/>
        </p:nvSpPr>
        <p:spPr>
          <a:xfrm>
            <a:off x="7577121" y="130313"/>
            <a:ext cx="1213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0.5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7E225615-CBD9-005F-73F3-2CBB55DFD964}"/>
              </a:ext>
            </a:extLst>
          </p:cNvPr>
          <p:cNvGrpSpPr/>
          <p:nvPr/>
        </p:nvGrpSpPr>
        <p:grpSpPr>
          <a:xfrm>
            <a:off x="6209552" y="281542"/>
            <a:ext cx="1080000" cy="1080000"/>
            <a:chOff x="6153462" y="1116114"/>
            <a:chExt cx="1080000" cy="1080000"/>
          </a:xfrm>
        </p:grpSpPr>
        <p:cxnSp>
          <p:nvCxnSpPr>
            <p:cNvPr id="68" name="直線矢印コネクタ 67">
              <a:extLst>
                <a:ext uri="{FF2B5EF4-FFF2-40B4-BE49-F238E27FC236}">
                  <a16:creationId xmlns:a16="http://schemas.microsoft.com/office/drawing/2014/main" id="{CAE8C5BE-613C-91DE-A192-CFFE212111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93462" y="1116114"/>
              <a:ext cx="0" cy="540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7726D4AC-A3BA-1A32-5AFF-A963EDD22F60}"/>
                </a:ext>
              </a:extLst>
            </p:cNvPr>
            <p:cNvSpPr/>
            <p:nvPr/>
          </p:nvSpPr>
          <p:spPr>
            <a:xfrm>
              <a:off x="6153462" y="1116114"/>
              <a:ext cx="1080000" cy="108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E8BDCAA0-8DF9-9D76-3432-85F6515A470E}"/>
              </a:ext>
            </a:extLst>
          </p:cNvPr>
          <p:cNvGrpSpPr/>
          <p:nvPr/>
        </p:nvGrpSpPr>
        <p:grpSpPr>
          <a:xfrm>
            <a:off x="687461" y="2207048"/>
            <a:ext cx="631372" cy="399143"/>
            <a:chOff x="631371" y="1386114"/>
            <a:chExt cx="631372" cy="399143"/>
          </a:xfrm>
          <a:solidFill>
            <a:srgbClr val="00FFFF"/>
          </a:solidFill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5B7DA759-9EC1-50A4-1279-32C0106ECB38}"/>
                </a:ext>
              </a:extLst>
            </p:cNvPr>
            <p:cNvSpPr/>
            <p:nvPr/>
          </p:nvSpPr>
          <p:spPr>
            <a:xfrm>
              <a:off x="631371" y="1386114"/>
              <a:ext cx="631372" cy="3410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5214AACC-D004-AD76-D53C-EB042EA3576A}"/>
                </a:ext>
              </a:extLst>
            </p:cNvPr>
            <p:cNvSpPr/>
            <p:nvPr/>
          </p:nvSpPr>
          <p:spPr>
            <a:xfrm>
              <a:off x="674913" y="1669143"/>
              <a:ext cx="130628" cy="11611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4AA4818C-B71E-5A16-102A-DB209E7B4FCE}"/>
                </a:ext>
              </a:extLst>
            </p:cNvPr>
            <p:cNvSpPr/>
            <p:nvPr/>
          </p:nvSpPr>
          <p:spPr>
            <a:xfrm>
              <a:off x="1045028" y="1669143"/>
              <a:ext cx="130628" cy="11611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F1139F97-BEA5-C7F5-EF3F-1F5E3AD6CCF0}"/>
              </a:ext>
            </a:extLst>
          </p:cNvPr>
          <p:cNvSpPr txBox="1"/>
          <p:nvPr/>
        </p:nvSpPr>
        <p:spPr>
          <a:xfrm>
            <a:off x="7586701" y="2063488"/>
            <a:ext cx="869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D5DE27F4-3F4F-66A9-92EA-9361C02A0360}"/>
              </a:ext>
            </a:extLst>
          </p:cNvPr>
          <p:cNvSpPr txBox="1"/>
          <p:nvPr/>
        </p:nvSpPr>
        <p:spPr>
          <a:xfrm>
            <a:off x="7586701" y="2063488"/>
            <a:ext cx="869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28D728C0-D4CB-C8DF-36AF-21DFE4D30EAC}"/>
              </a:ext>
            </a:extLst>
          </p:cNvPr>
          <p:cNvSpPr txBox="1"/>
          <p:nvPr/>
        </p:nvSpPr>
        <p:spPr>
          <a:xfrm>
            <a:off x="7586701" y="2063488"/>
            <a:ext cx="869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B0F45433-3105-E971-FFF9-DD8D6CB527E1}"/>
              </a:ext>
            </a:extLst>
          </p:cNvPr>
          <p:cNvSpPr txBox="1"/>
          <p:nvPr/>
        </p:nvSpPr>
        <p:spPr>
          <a:xfrm>
            <a:off x="7586701" y="2063488"/>
            <a:ext cx="1213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1.5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9252AE30-3BFD-A449-E7A3-8672EAFCF97E}"/>
              </a:ext>
            </a:extLst>
          </p:cNvPr>
          <p:cNvSpPr txBox="1"/>
          <p:nvPr/>
        </p:nvSpPr>
        <p:spPr>
          <a:xfrm>
            <a:off x="7586701" y="2063488"/>
            <a:ext cx="1278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2.5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C5FFFE83-0168-0D4A-EB52-712E3CDEC777}"/>
              </a:ext>
            </a:extLst>
          </p:cNvPr>
          <p:cNvSpPr txBox="1"/>
          <p:nvPr/>
        </p:nvSpPr>
        <p:spPr>
          <a:xfrm>
            <a:off x="7586701" y="2063488"/>
            <a:ext cx="1213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0.5</a:t>
            </a:r>
            <a:endParaRPr kumimoji="1"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506096DC-872E-426A-7F1F-D271C02AA251}"/>
              </a:ext>
            </a:extLst>
          </p:cNvPr>
          <p:cNvGrpSpPr/>
          <p:nvPr/>
        </p:nvGrpSpPr>
        <p:grpSpPr>
          <a:xfrm>
            <a:off x="6209552" y="1800349"/>
            <a:ext cx="1080000" cy="1080000"/>
            <a:chOff x="6153462" y="1116114"/>
            <a:chExt cx="1080000" cy="1080000"/>
          </a:xfrm>
        </p:grpSpPr>
        <p:cxnSp>
          <p:nvCxnSpPr>
            <p:cNvPr id="82" name="直線矢印コネクタ 81">
              <a:extLst>
                <a:ext uri="{FF2B5EF4-FFF2-40B4-BE49-F238E27FC236}">
                  <a16:creationId xmlns:a16="http://schemas.microsoft.com/office/drawing/2014/main" id="{B4B518C0-21FB-5BDF-694B-B6170FF856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93462" y="1116114"/>
              <a:ext cx="0" cy="540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C74FC250-94A9-FD6C-720F-E908823F7EA0}"/>
                </a:ext>
              </a:extLst>
            </p:cNvPr>
            <p:cNvSpPr/>
            <p:nvPr/>
          </p:nvSpPr>
          <p:spPr>
            <a:xfrm>
              <a:off x="6153462" y="1116114"/>
              <a:ext cx="1080000" cy="108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17CBE050-8C32-AB99-4EA0-378A5613FFBC}"/>
              </a:ext>
            </a:extLst>
          </p:cNvPr>
          <p:cNvCxnSpPr>
            <a:cxnSpLocks/>
          </p:cNvCxnSpPr>
          <p:nvPr/>
        </p:nvCxnSpPr>
        <p:spPr>
          <a:xfrm>
            <a:off x="453329" y="1066799"/>
            <a:ext cx="5486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C797CC-055E-74F0-3D5E-1B341DDC63D1}"/>
              </a:ext>
            </a:extLst>
          </p:cNvPr>
          <p:cNvSpPr txBox="1"/>
          <p:nvPr/>
        </p:nvSpPr>
        <p:spPr>
          <a:xfrm>
            <a:off x="-47729" y="3047430"/>
            <a:ext cx="15954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加速度は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F460B03-0683-D971-E181-2F8FC50F0A33}"/>
              </a:ext>
            </a:extLst>
          </p:cNvPr>
          <p:cNvSpPr txBox="1"/>
          <p:nvPr/>
        </p:nvSpPr>
        <p:spPr>
          <a:xfrm>
            <a:off x="1494432" y="3053817"/>
            <a:ext cx="12936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時間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6F6E7D-829F-7674-BFB0-37063F23DD33}"/>
              </a:ext>
            </a:extLst>
          </p:cNvPr>
          <p:cNvSpPr txBox="1"/>
          <p:nvPr/>
        </p:nvSpPr>
        <p:spPr>
          <a:xfrm>
            <a:off x="5272190" y="3047430"/>
            <a:ext cx="12936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速度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7626FF2-D7EA-887A-2811-B2919BB0595E}"/>
              </a:ext>
            </a:extLst>
          </p:cNvPr>
          <p:cNvCxnSpPr>
            <a:cxnSpLocks/>
          </p:cNvCxnSpPr>
          <p:nvPr/>
        </p:nvCxnSpPr>
        <p:spPr>
          <a:xfrm>
            <a:off x="453329" y="2606191"/>
            <a:ext cx="5486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B2E120A-6D2B-3C31-017F-98EA2BA5AA0C}"/>
              </a:ext>
            </a:extLst>
          </p:cNvPr>
          <p:cNvSpPr txBox="1"/>
          <p:nvPr/>
        </p:nvSpPr>
        <p:spPr>
          <a:xfrm>
            <a:off x="2644731" y="3843849"/>
            <a:ext cx="81231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CE6C571-917B-4338-0786-C88C60D1AC4A}"/>
              </a:ext>
            </a:extLst>
          </p:cNvPr>
          <p:cNvSpPr txBox="1"/>
          <p:nvPr/>
        </p:nvSpPr>
        <p:spPr>
          <a:xfrm>
            <a:off x="3943878" y="3843849"/>
            <a:ext cx="40626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で割ればいい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6FC5456-9538-3683-2806-930C80AC23CB}"/>
              </a:ext>
            </a:extLst>
          </p:cNvPr>
          <p:cNvSpPr txBox="1"/>
          <p:nvPr/>
        </p:nvSpPr>
        <p:spPr>
          <a:xfrm>
            <a:off x="254079" y="3836325"/>
            <a:ext cx="12936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加速度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4ED7C0-C48B-411B-27F9-B922C66FF818}"/>
              </a:ext>
            </a:extLst>
          </p:cNvPr>
          <p:cNvSpPr txBox="1"/>
          <p:nvPr/>
        </p:nvSpPr>
        <p:spPr>
          <a:xfrm>
            <a:off x="3181841" y="3843848"/>
            <a:ext cx="12936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時間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A986545-7811-8320-1627-4229B029B316}"/>
              </a:ext>
            </a:extLst>
          </p:cNvPr>
          <p:cNvSpPr txBox="1"/>
          <p:nvPr/>
        </p:nvSpPr>
        <p:spPr>
          <a:xfrm>
            <a:off x="1511058" y="3843848"/>
            <a:ext cx="12936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速度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7E03FBE-9751-F893-B8AE-B220ABA333FE}"/>
              </a:ext>
            </a:extLst>
          </p:cNvPr>
          <p:cNvSpPr txBox="1"/>
          <p:nvPr/>
        </p:nvSpPr>
        <p:spPr>
          <a:xfrm>
            <a:off x="1165242" y="4626356"/>
            <a:ext cx="6768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＝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C78C606A-0588-48F9-5759-E110E2278D0D}"/>
              </a:ext>
            </a:extLst>
          </p:cNvPr>
          <p:cNvCxnSpPr>
            <a:cxnSpLocks/>
          </p:cNvCxnSpPr>
          <p:nvPr/>
        </p:nvCxnSpPr>
        <p:spPr>
          <a:xfrm>
            <a:off x="1875343" y="4872445"/>
            <a:ext cx="18587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AC2C771-E3DA-2EAD-41A1-A19489708818}"/>
              </a:ext>
            </a:extLst>
          </p:cNvPr>
          <p:cNvSpPr txBox="1"/>
          <p:nvPr/>
        </p:nvSpPr>
        <p:spPr>
          <a:xfrm>
            <a:off x="693196" y="5774846"/>
            <a:ext cx="537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i="1" smtClean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a</a:t>
            </a:r>
            <a:endParaRPr lang="ja-JP" altLang="en-US" sz="4800" i="1" dirty="0"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D98291CF-7F2C-7337-DD61-F34C3DF99F08}"/>
              </a:ext>
            </a:extLst>
          </p:cNvPr>
          <p:cNvCxnSpPr>
            <a:cxnSpLocks/>
          </p:cNvCxnSpPr>
          <p:nvPr/>
        </p:nvCxnSpPr>
        <p:spPr>
          <a:xfrm>
            <a:off x="1965998" y="6190344"/>
            <a:ext cx="18587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70E1BA1-0419-B0FB-F357-5A468509E003}"/>
              </a:ext>
            </a:extLst>
          </p:cNvPr>
          <p:cNvSpPr txBox="1"/>
          <p:nvPr/>
        </p:nvSpPr>
        <p:spPr>
          <a:xfrm>
            <a:off x="2472831" y="5396808"/>
            <a:ext cx="537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i="1" dirty="0" smtClean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v</a:t>
            </a:r>
            <a:endParaRPr lang="ja-JP" altLang="en-US" sz="4800" i="1" dirty="0"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92808B4-58E9-DDED-9353-94500A528634}"/>
              </a:ext>
            </a:extLst>
          </p:cNvPr>
          <p:cNvSpPr txBox="1"/>
          <p:nvPr/>
        </p:nvSpPr>
        <p:spPr>
          <a:xfrm>
            <a:off x="2468310" y="6053085"/>
            <a:ext cx="537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i="1" dirty="0">
                <a:latin typeface="Bell MT" panose="02020503060305020303" pitchFamily="18" charset="0"/>
                <a:ea typeface="HGP創英角ﾎﾟｯﾌﾟ体" panose="040B0A00000000000000" pitchFamily="50" charset="-128"/>
              </a:rPr>
              <a:t>t</a:t>
            </a:r>
            <a:endParaRPr lang="ja-JP" altLang="en-US" sz="4800" i="1" dirty="0">
              <a:latin typeface="Bell MT" panose="02020503060305020303" pitchFamily="18" charset="0"/>
              <a:ea typeface="HGP創英角ﾎﾟｯﾌﾟ体" panose="040B0A00000000000000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D42A694-7F97-4FAB-486C-D625AE5F0C3E}"/>
              </a:ext>
            </a:extLst>
          </p:cNvPr>
          <p:cNvSpPr txBox="1"/>
          <p:nvPr/>
        </p:nvSpPr>
        <p:spPr>
          <a:xfrm>
            <a:off x="1293886" y="5936428"/>
            <a:ext cx="6768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＝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E521555-55A2-2711-A951-5389858CD195}"/>
              </a:ext>
            </a:extLst>
          </p:cNvPr>
          <p:cNvSpPr txBox="1"/>
          <p:nvPr/>
        </p:nvSpPr>
        <p:spPr>
          <a:xfrm>
            <a:off x="4786563" y="88394"/>
            <a:ext cx="1736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3[m/s]</a:t>
            </a:r>
            <a:endParaRPr lang="ja-JP" altLang="en-US" sz="20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6C046E5-7133-342F-A271-C8DA92D9298F}"/>
              </a:ext>
            </a:extLst>
          </p:cNvPr>
          <p:cNvSpPr txBox="1"/>
          <p:nvPr/>
        </p:nvSpPr>
        <p:spPr>
          <a:xfrm>
            <a:off x="4889722" y="1383008"/>
            <a:ext cx="1633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5[m/s]</a:t>
            </a:r>
            <a:endParaRPr lang="ja-JP" altLang="en-US" sz="20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BDA7F25-CA9E-0DAA-AB1A-AF120DB8E093}"/>
              </a:ext>
            </a:extLst>
          </p:cNvPr>
          <p:cNvSpPr txBox="1"/>
          <p:nvPr/>
        </p:nvSpPr>
        <p:spPr>
          <a:xfrm>
            <a:off x="8193446" y="667656"/>
            <a:ext cx="1152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秒</a:t>
            </a:r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E222E6F-6BF3-1204-4AE1-14610F0D6E4D}"/>
              </a:ext>
            </a:extLst>
          </p:cNvPr>
          <p:cNvSpPr txBox="1"/>
          <p:nvPr/>
        </p:nvSpPr>
        <p:spPr>
          <a:xfrm>
            <a:off x="8141279" y="2663981"/>
            <a:ext cx="1152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秒</a:t>
            </a:r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  <a:endParaRPr lang="ja-JP" altLang="en-US" sz="27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6133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59259E-6 L 0.4724 -0.00394 " pathEditMode="relative" rAng="0" ptsTypes="AA">
                                      <p:cBhvr>
                                        <p:cTn id="6" dur="1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1" y="-20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22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07407E-6 L 0.47691 4.07407E-6 " pathEditMode="relative" rAng="0" ptsTypes="AA">
                                      <p:cBhvr>
                                        <p:cTn id="29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37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3" dur="3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48148E-6 L 0.00018 0.11551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0.01111 L -0.41441 0.12708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73" y="5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59259E-6 L 0.18455 0.11504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19" y="5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6 L -0.02257 0.11412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8" y="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0.07396 0.06713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8" y="3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7037E-6 L -0.10816 0.15116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17" y="7546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61" grpId="0"/>
      <p:bldP spid="61" grpId="1"/>
      <p:bldP spid="62" grpId="0"/>
      <p:bldP spid="64" grpId="0"/>
      <p:bldP spid="64" grpId="1"/>
      <p:bldP spid="66" grpId="0"/>
      <p:bldP spid="66" grpId="1"/>
      <p:bldP spid="75" grpId="0"/>
      <p:bldP spid="75" grpId="1"/>
      <p:bldP spid="76" grpId="0"/>
      <p:bldP spid="76" grpId="1"/>
      <p:bldP spid="77" grpId="0"/>
      <p:bldP spid="78" grpId="0"/>
      <p:bldP spid="78" grpId="1"/>
      <p:bldP spid="79" grpId="0"/>
      <p:bldP spid="79" grpId="1"/>
      <p:bldP spid="80" grpId="0"/>
      <p:bldP spid="80" grpId="1"/>
      <p:bldP spid="2" grpId="0"/>
      <p:bldP spid="2" grpId="1"/>
      <p:bldP spid="3" grpId="0"/>
      <p:bldP spid="3" grpId="1"/>
      <p:bldP spid="4" grpId="0"/>
      <p:bldP spid="4" grpId="1"/>
      <p:bldP spid="7" grpId="0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7" grpId="0"/>
      <p:bldP spid="20" grpId="0"/>
      <p:bldP spid="21" grpId="0"/>
      <p:bldP spid="22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465081" y="222197"/>
            <a:ext cx="3137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加速度</a:t>
            </a:r>
            <a:r>
              <a:rPr kumimoji="1"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について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01696" y="752949"/>
            <a:ext cx="3069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＊加速度</a:t>
            </a:r>
            <a:r>
              <a:rPr lang="ja-JP" altLang="en-US" sz="28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・</a:t>
            </a:r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・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08888" y="768734"/>
            <a:ext cx="591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１秒（単位）</a:t>
            </a:r>
            <a:r>
              <a:rPr kumimoji="1" lang="ja-JP" altLang="en-US" sz="28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あたりの速度変化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93374" y="4046472"/>
            <a:ext cx="2711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単位は・・・・</a:t>
            </a:r>
            <a:endParaRPr kumimoji="1" lang="en-US" altLang="ja-JP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536726" y="4025451"/>
            <a:ext cx="5967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[m</a:t>
            </a:r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／</a:t>
            </a:r>
            <a:r>
              <a:rPr lang="en-US" altLang="ja-JP" sz="28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s</a:t>
            </a:r>
            <a:r>
              <a:rPr lang="en-US" altLang="ja-JP" sz="2800" baseline="300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2</a:t>
            </a:r>
            <a:r>
              <a:rPr lang="en-US" altLang="ja-JP" sz="28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]</a:t>
            </a:r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2400" dirty="0">
                <a:solidFill>
                  <a:sysClr val="windowText" lastClr="00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単位は式を表している</a:t>
            </a:r>
            <a:endParaRPr lang="en-US" altLang="ja-JP" sz="2400" dirty="0">
              <a:solidFill>
                <a:sysClr val="windowText" lastClr="00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32590" y="1697315"/>
            <a:ext cx="12717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i="1" dirty="0" smtClean="0">
                <a:solidFill>
                  <a:srgbClr val="FF0000"/>
                </a:solidFill>
                <a:latin typeface="Bell MT" panose="02020503060305020303" pitchFamily="18" charset="0"/>
                <a:ea typeface="HGS創英角ﾎﾟｯﾌﾟ体" panose="040B0A00000000000000" pitchFamily="50" charset="-128"/>
              </a:rPr>
              <a:t>a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 </a:t>
            </a:r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＝</a:t>
            </a:r>
            <a:r>
              <a:rPr kumimoji="1"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946084" y="2076753"/>
            <a:ext cx="12717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i="1" dirty="0">
                <a:solidFill>
                  <a:srgbClr val="FF0000"/>
                </a:solidFill>
                <a:latin typeface="Bell MT" panose="02020503060305020303" pitchFamily="18" charset="0"/>
                <a:ea typeface="HGS創英角ﾎﾟｯﾌﾟ体" panose="040B0A00000000000000" pitchFamily="50" charset="-128"/>
              </a:rPr>
              <a:t>t</a:t>
            </a:r>
            <a:r>
              <a:rPr kumimoji="1" lang="ja-JP" altLang="en-US" sz="40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</a:p>
        </p:txBody>
      </p:sp>
      <p:cxnSp>
        <p:nvCxnSpPr>
          <p:cNvPr id="14" name="直線コネクタ 13"/>
          <p:cNvCxnSpPr/>
          <p:nvPr/>
        </p:nvCxnSpPr>
        <p:spPr>
          <a:xfrm>
            <a:off x="2630769" y="2157251"/>
            <a:ext cx="10405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2900850" y="1429874"/>
            <a:ext cx="12717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i="1" dirty="0" smtClean="0">
                <a:solidFill>
                  <a:srgbClr val="FF0000"/>
                </a:solidFill>
                <a:latin typeface="Bell MT" panose="02020503060305020303" pitchFamily="18" charset="0"/>
                <a:ea typeface="HGS創英角ﾎﾟｯﾌﾟ体" panose="040B0A00000000000000" pitchFamily="50" charset="-128"/>
              </a:rPr>
              <a:t>v</a:t>
            </a:r>
            <a:r>
              <a:rPr kumimoji="1" lang="ja-JP" altLang="en-US" sz="4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693097" y="2851541"/>
            <a:ext cx="1271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[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m/s]</a:t>
            </a:r>
            <a:r>
              <a:rPr kumimoji="1"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900850" y="3400075"/>
            <a:ext cx="1271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[</a:t>
            </a:r>
            <a:r>
              <a:rPr lang="en-US" altLang="ja-JP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s</a:t>
            </a:r>
            <a:r>
              <a:rPr kumimoji="1" lang="en-US" altLang="ja-JP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]</a:t>
            </a:r>
            <a:r>
              <a:rPr kumimoji="1"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</a:p>
        </p:txBody>
      </p:sp>
      <p:cxnSp>
        <p:nvCxnSpPr>
          <p:cNvPr id="18" name="直線コネクタ 17"/>
          <p:cNvCxnSpPr/>
          <p:nvPr/>
        </p:nvCxnSpPr>
        <p:spPr>
          <a:xfrm>
            <a:off x="2737947" y="3393683"/>
            <a:ext cx="10405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1434665" y="3084776"/>
            <a:ext cx="1271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＝</a:t>
            </a:r>
            <a:r>
              <a:rPr kumimoji="1"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</a:p>
        </p:txBody>
      </p:sp>
      <p:sp>
        <p:nvSpPr>
          <p:cNvPr id="2" name="角丸四角形 1"/>
          <p:cNvSpPr/>
          <p:nvPr/>
        </p:nvSpPr>
        <p:spPr>
          <a:xfrm>
            <a:off x="181303" y="222198"/>
            <a:ext cx="8781393" cy="126124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32120" y="5626787"/>
            <a:ext cx="7819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加速度</a:t>
            </a:r>
            <a:r>
              <a:rPr lang="ja-JP" altLang="en-US" sz="2800" dirty="0">
                <a:solidFill>
                  <a:srgbClr val="00B05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は、（値）</a:t>
            </a:r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大きさ</a:t>
            </a:r>
            <a:r>
              <a:rPr lang="ja-JP" altLang="en-US" sz="2800" dirty="0">
                <a:solidFill>
                  <a:srgbClr val="00B05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と</a:t>
            </a:r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方向</a:t>
            </a:r>
            <a:r>
              <a:rPr lang="ja-JP" altLang="en-US" sz="2800" dirty="0">
                <a:solidFill>
                  <a:srgbClr val="00B05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を表している</a:t>
            </a:r>
            <a:r>
              <a:rPr lang="ja-JP" altLang="en-US" sz="2800" dirty="0" smtClean="0">
                <a:solidFill>
                  <a:srgbClr val="00B05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。</a:t>
            </a:r>
            <a:endParaRPr lang="en-US" altLang="ja-JP" sz="2800" dirty="0">
              <a:solidFill>
                <a:srgbClr val="00B05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94138" y="5328745"/>
            <a:ext cx="7977352" cy="130853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40821" y="5018679"/>
            <a:ext cx="289560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00B05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ところで</a:t>
            </a:r>
            <a:r>
              <a:rPr kumimoji="1" lang="ja-JP" altLang="en-US" sz="2800" dirty="0" err="1">
                <a:solidFill>
                  <a:srgbClr val="00B05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、、、</a:t>
            </a:r>
            <a:endParaRPr kumimoji="1" lang="en-US" altLang="ja-JP" sz="2800" dirty="0">
              <a:solidFill>
                <a:srgbClr val="00B05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132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  <p:bldP spid="11" grpId="0"/>
      <p:bldP spid="12" grpId="0"/>
      <p:bldP spid="16" grpId="0"/>
      <p:bldP spid="17" grpId="0"/>
      <p:bldP spid="20" grpId="0"/>
      <p:bldP spid="22" grpId="0"/>
      <p:bldP spid="3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294659" y="181016"/>
            <a:ext cx="4796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等</a:t>
            </a:r>
            <a:r>
              <a:rPr kumimoji="1" lang="ja-JP" altLang="en-US" sz="28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加速度直線運動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31228" y="789124"/>
            <a:ext cx="63678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v</a:t>
            </a:r>
            <a:r>
              <a:rPr kumimoji="1" lang="ja-JP" altLang="en-US" sz="4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 </a:t>
            </a:r>
            <a:r>
              <a:rPr kumimoji="1" lang="en-US" altLang="ja-JP" sz="4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=  v</a:t>
            </a:r>
            <a:r>
              <a:rPr kumimoji="1" lang="en-US" altLang="ja-JP" sz="4800" i="1" baseline="-25000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0 </a:t>
            </a:r>
            <a:r>
              <a:rPr kumimoji="1" lang="en-US" altLang="ja-JP" sz="4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+ at</a:t>
            </a:r>
            <a:r>
              <a:rPr kumimoji="1" lang="ja-JP" altLang="en-US" sz="4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/>
              <p:cNvSpPr txBox="1"/>
              <p:nvPr/>
            </p:nvSpPr>
            <p:spPr>
              <a:xfrm>
                <a:off x="731228" y="1572517"/>
                <a:ext cx="6367841" cy="1135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4800" i="1" dirty="0" smtClean="0">
                    <a:latin typeface="Bell MT" panose="02020503060305020303" pitchFamily="18" charset="0"/>
                    <a:ea typeface="HGS創英角ﾎﾟｯﾌﾟ体" panose="040B0A00000000000000" pitchFamily="50" charset="-128"/>
                  </a:rPr>
                  <a:t>x</a:t>
                </a:r>
                <a:r>
                  <a:rPr kumimoji="1" lang="ja-JP" altLang="en-US" sz="4800" i="1" dirty="0" smtClean="0">
                    <a:latin typeface="Bell MT" panose="02020503060305020303" pitchFamily="18" charset="0"/>
                    <a:ea typeface="HGS創英角ﾎﾟｯﾌﾟ体" panose="040B0A00000000000000" pitchFamily="50" charset="-128"/>
                  </a:rPr>
                  <a:t> </a:t>
                </a:r>
                <a:r>
                  <a:rPr kumimoji="1" lang="en-US" altLang="ja-JP" sz="4800" i="1" dirty="0" smtClean="0">
                    <a:latin typeface="Bell MT" panose="02020503060305020303" pitchFamily="18" charset="0"/>
                    <a:ea typeface="HGS創英角ﾎﾟｯﾌﾟ体" panose="040B0A00000000000000" pitchFamily="50" charset="-128"/>
                  </a:rPr>
                  <a:t>=  v</a:t>
                </a:r>
                <a:r>
                  <a:rPr kumimoji="1" lang="en-US" altLang="ja-JP" sz="4800" i="1" baseline="-25000" dirty="0" smtClean="0">
                    <a:latin typeface="Bell MT" panose="02020503060305020303" pitchFamily="18" charset="0"/>
                    <a:ea typeface="HGS創英角ﾎﾟｯﾌﾟ体" panose="040B0A00000000000000" pitchFamily="50" charset="-128"/>
                  </a:rPr>
                  <a:t>0 </a:t>
                </a:r>
                <a:r>
                  <a:rPr kumimoji="1" lang="en-US" altLang="ja-JP" sz="4800" i="1" dirty="0" smtClean="0">
                    <a:latin typeface="Bell MT" panose="02020503060305020303" pitchFamily="18" charset="0"/>
                    <a:ea typeface="HGS創英角ﾎﾟｯﾌﾟ体" panose="040B0A00000000000000" pitchFamily="50" charset="-128"/>
                  </a:rPr>
                  <a:t>t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4800" i="1" smtClean="0">
                            <a:latin typeface="Cambria Math" panose="02040503050406030204" pitchFamily="18" charset="0"/>
                            <a:ea typeface="HGS創英角ﾎﾟｯﾌﾟ体" panose="040B0A00000000000000" pitchFamily="50" charset="-128"/>
                          </a:rPr>
                        </m:ctrlPr>
                      </m:fPr>
                      <m:num>
                        <m:r>
                          <a:rPr kumimoji="1" lang="en-US" altLang="ja-JP" sz="4800" b="0" i="1" smtClean="0">
                            <a:latin typeface="Cambria Math" panose="02040503050406030204" pitchFamily="18" charset="0"/>
                            <a:ea typeface="HGS創英角ﾎﾟｯﾌﾟ体" panose="040B0A00000000000000" pitchFamily="50" charset="-128"/>
                          </a:rPr>
                          <m:t>1</m:t>
                        </m:r>
                      </m:num>
                      <m:den>
                        <m:r>
                          <a:rPr kumimoji="1" lang="en-US" altLang="ja-JP" sz="4800" b="0" i="1" smtClean="0">
                            <a:latin typeface="Cambria Math" panose="02040503050406030204" pitchFamily="18" charset="0"/>
                            <a:ea typeface="HGS創英角ﾎﾟｯﾌﾟ体" panose="040B0A00000000000000" pitchFamily="50" charset="-128"/>
                          </a:rPr>
                          <m:t>2</m:t>
                        </m:r>
                      </m:den>
                    </m:f>
                  </m:oMath>
                </a14:m>
                <a:r>
                  <a:rPr kumimoji="1" lang="en-US" altLang="ja-JP" sz="4800" i="1" dirty="0" smtClean="0">
                    <a:latin typeface="Bell MT" panose="02020503060305020303" pitchFamily="18" charset="0"/>
                    <a:ea typeface="HGS創英角ﾎﾟｯﾌﾟ体" panose="040B0A00000000000000" pitchFamily="50" charset="-128"/>
                  </a:rPr>
                  <a:t> a t</a:t>
                </a:r>
                <a:r>
                  <a:rPr kumimoji="1" lang="en-US" altLang="ja-JP" sz="4800" i="1" baseline="30000" dirty="0" smtClean="0">
                    <a:latin typeface="Bell MT" panose="02020503060305020303" pitchFamily="18" charset="0"/>
                    <a:ea typeface="HGS創英角ﾎﾟｯﾌﾟ体" panose="040B0A00000000000000" pitchFamily="50" charset="-128"/>
                  </a:rPr>
                  <a:t>2</a:t>
                </a:r>
                <a:r>
                  <a:rPr kumimoji="1" lang="ja-JP" altLang="en-US" sz="4800" dirty="0">
                    <a:latin typeface="HGS創英角ﾎﾟｯﾌﾟ体" panose="040B0A00000000000000" pitchFamily="50" charset="-128"/>
                    <a:ea typeface="HGS創英角ﾎﾟｯﾌﾟ体" panose="040B0A00000000000000" pitchFamily="50" charset="-128"/>
                  </a:rPr>
                  <a:t>　　</a:t>
                </a:r>
              </a:p>
            </p:txBody>
          </p:sp>
        </mc:Choice>
        <mc:Fallback xmlns="">
          <p:sp>
            <p:nvSpPr>
              <p:cNvPr id="19" name="テキスト ボックス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228" y="1572517"/>
                <a:ext cx="6367841" cy="1135311"/>
              </a:xfrm>
              <a:prstGeom prst="rect">
                <a:avLst/>
              </a:prstGeom>
              <a:blipFill>
                <a:blip r:embed="rId2"/>
                <a:stretch>
                  <a:fillRect l="-4402" b="-161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2AB1B75E-5759-AAE9-E602-540521465C17}"/>
              </a:ext>
            </a:extLst>
          </p:cNvPr>
          <p:cNvGrpSpPr/>
          <p:nvPr/>
        </p:nvGrpSpPr>
        <p:grpSpPr>
          <a:xfrm>
            <a:off x="965360" y="4474885"/>
            <a:ext cx="631372" cy="422882"/>
            <a:chOff x="631371" y="1386114"/>
            <a:chExt cx="631372" cy="422882"/>
          </a:xfrm>
          <a:solidFill>
            <a:srgbClr val="FF9933"/>
          </a:solidFill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1A51B760-150E-77EB-90A3-E1542CD57789}"/>
                </a:ext>
              </a:extLst>
            </p:cNvPr>
            <p:cNvSpPr/>
            <p:nvPr/>
          </p:nvSpPr>
          <p:spPr>
            <a:xfrm>
              <a:off x="631371" y="1386114"/>
              <a:ext cx="631372" cy="3410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D5B0993C-0F1F-CD89-9908-084FD442CA95}"/>
                </a:ext>
              </a:extLst>
            </p:cNvPr>
            <p:cNvSpPr/>
            <p:nvPr/>
          </p:nvSpPr>
          <p:spPr>
            <a:xfrm>
              <a:off x="674913" y="1664661"/>
              <a:ext cx="144000" cy="14400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0B6C5AF9-5F8B-8B15-403E-22D345CD7FA3}"/>
                </a:ext>
              </a:extLst>
            </p:cNvPr>
            <p:cNvSpPr/>
            <p:nvPr/>
          </p:nvSpPr>
          <p:spPr>
            <a:xfrm>
              <a:off x="1001000" y="1664996"/>
              <a:ext cx="144000" cy="14400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17CBE050-8C32-AB99-4EA0-378A5613FFBC}"/>
              </a:ext>
            </a:extLst>
          </p:cNvPr>
          <p:cNvCxnSpPr>
            <a:cxnSpLocks/>
            <a:stCxn id="40" idx="4"/>
          </p:cNvCxnSpPr>
          <p:nvPr/>
        </p:nvCxnSpPr>
        <p:spPr>
          <a:xfrm>
            <a:off x="-237713" y="4890654"/>
            <a:ext cx="908399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5481151" y="3491221"/>
            <a:ext cx="587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v</a:t>
            </a:r>
            <a:endParaRPr kumimoji="1" lang="ja-JP" altLang="en-US" sz="4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62687" y="3387178"/>
            <a:ext cx="6924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v</a:t>
            </a:r>
            <a:r>
              <a:rPr kumimoji="1" lang="en-US" altLang="ja-JP" sz="4800" i="1" baseline="-25000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0</a:t>
            </a:r>
            <a:endParaRPr kumimoji="1" lang="ja-JP" altLang="en-US" sz="4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581426" y="5360129"/>
            <a:ext cx="6674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endParaRPr kumimoji="1" lang="ja-JP" altLang="en-US" sz="4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693096" y="3665533"/>
            <a:ext cx="546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a</a:t>
            </a:r>
            <a:r>
              <a:rPr kumimoji="1" lang="ja-JP" altLang="en-US" sz="4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</a:p>
        </p:txBody>
      </p:sp>
      <p:sp>
        <p:nvSpPr>
          <p:cNvPr id="4" name="左中かっこ 3"/>
          <p:cNvSpPr/>
          <p:nvPr/>
        </p:nvSpPr>
        <p:spPr>
          <a:xfrm rot="16200000">
            <a:off x="3529443" y="3026950"/>
            <a:ext cx="616460" cy="4462615"/>
          </a:xfrm>
          <a:prstGeom prst="leftBrace">
            <a:avLst>
              <a:gd name="adj1" fmla="val 51619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AB1B75E-5759-AAE9-E602-540521465C17}"/>
              </a:ext>
            </a:extLst>
          </p:cNvPr>
          <p:cNvGrpSpPr/>
          <p:nvPr/>
        </p:nvGrpSpPr>
        <p:grpSpPr>
          <a:xfrm>
            <a:off x="965360" y="4468491"/>
            <a:ext cx="631372" cy="422882"/>
            <a:chOff x="631371" y="1386114"/>
            <a:chExt cx="631372" cy="422882"/>
          </a:xfrm>
          <a:solidFill>
            <a:srgbClr val="FF9933"/>
          </a:solidFill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1A51B760-150E-77EB-90A3-E1542CD57789}"/>
                </a:ext>
              </a:extLst>
            </p:cNvPr>
            <p:cNvSpPr/>
            <p:nvPr/>
          </p:nvSpPr>
          <p:spPr>
            <a:xfrm>
              <a:off x="631371" y="1386114"/>
              <a:ext cx="631372" cy="3410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D5B0993C-0F1F-CD89-9908-084FD442CA95}"/>
                </a:ext>
              </a:extLst>
            </p:cNvPr>
            <p:cNvSpPr/>
            <p:nvPr/>
          </p:nvSpPr>
          <p:spPr>
            <a:xfrm>
              <a:off x="674913" y="1664661"/>
              <a:ext cx="144000" cy="14400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0B6C5AF9-5F8B-8B15-403E-22D345CD7FA3}"/>
                </a:ext>
              </a:extLst>
            </p:cNvPr>
            <p:cNvSpPr/>
            <p:nvPr/>
          </p:nvSpPr>
          <p:spPr>
            <a:xfrm>
              <a:off x="1001000" y="1664996"/>
              <a:ext cx="144000" cy="14400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142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714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0.48629 -0.00115 " pathEditMode="relative" rAng="0" ptsTypes="AA">
                                      <p:cBhvr>
                                        <p:cTn id="6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0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294659" y="181016"/>
            <a:ext cx="79349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等</a:t>
            </a:r>
            <a:r>
              <a:rPr kumimoji="1" lang="ja-JP" altLang="en-US" sz="28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加速度直線運動の問題は</a:t>
            </a:r>
            <a:endParaRPr kumimoji="1" lang="en-US" altLang="ja-JP" sz="28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r>
              <a:rPr kumimoji="1" lang="ja-JP" altLang="en-US" sz="2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①自分で図の中で正負の方向を決める。</a:t>
            </a:r>
            <a:endParaRPr kumimoji="1" lang="en-US" altLang="ja-JP" sz="20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r>
              <a:rPr kumimoji="1" lang="ja-JP" altLang="en-US" sz="20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②</a:t>
            </a:r>
            <a:r>
              <a:rPr kumimoji="1" lang="ja-JP" altLang="en-US" sz="2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速度の方向を図に矢印で書く。</a:t>
            </a:r>
            <a:endParaRPr kumimoji="1" lang="en-US" altLang="ja-JP" sz="20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r>
              <a:rPr kumimoji="1" lang="ja-JP" altLang="en-US" sz="2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③加速度の方向を書く。</a:t>
            </a:r>
            <a:endParaRPr kumimoji="1" lang="en-US" altLang="ja-JP" sz="20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r>
              <a:rPr kumimoji="1" lang="ja-JP" altLang="en-US" sz="2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④あとは、正負に気を付けて、代入して計算</a:t>
            </a:r>
            <a:endParaRPr kumimoji="1" lang="en-US" altLang="ja-JP" sz="20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81060" y="4124377"/>
            <a:ext cx="63678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v</a:t>
            </a:r>
            <a:r>
              <a:rPr kumimoji="1" lang="ja-JP" altLang="en-US" sz="4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 </a:t>
            </a:r>
            <a:r>
              <a:rPr kumimoji="1" lang="en-US" altLang="ja-JP" sz="4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=  v</a:t>
            </a:r>
            <a:r>
              <a:rPr kumimoji="1" lang="en-US" altLang="ja-JP" sz="4800" i="1" baseline="-25000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0 </a:t>
            </a:r>
            <a:r>
              <a:rPr kumimoji="1" lang="en-US" altLang="ja-JP" sz="48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+ at</a:t>
            </a:r>
            <a:r>
              <a:rPr kumimoji="1" lang="ja-JP" altLang="en-US" sz="4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/>
              <p:cNvSpPr txBox="1"/>
              <p:nvPr/>
            </p:nvSpPr>
            <p:spPr>
              <a:xfrm>
                <a:off x="681060" y="4931571"/>
                <a:ext cx="6367841" cy="1135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4800" i="1" dirty="0" smtClean="0">
                    <a:latin typeface="Bell MT" panose="02020503060305020303" pitchFamily="18" charset="0"/>
                    <a:ea typeface="HGS創英角ﾎﾟｯﾌﾟ体" panose="040B0A00000000000000" pitchFamily="50" charset="-128"/>
                  </a:rPr>
                  <a:t>x</a:t>
                </a:r>
                <a:r>
                  <a:rPr kumimoji="1" lang="ja-JP" altLang="en-US" sz="4800" i="1" dirty="0" smtClean="0">
                    <a:latin typeface="Bell MT" panose="02020503060305020303" pitchFamily="18" charset="0"/>
                    <a:ea typeface="HGS創英角ﾎﾟｯﾌﾟ体" panose="040B0A00000000000000" pitchFamily="50" charset="-128"/>
                  </a:rPr>
                  <a:t> </a:t>
                </a:r>
                <a:r>
                  <a:rPr kumimoji="1" lang="en-US" altLang="ja-JP" sz="4800" i="1" dirty="0" smtClean="0">
                    <a:latin typeface="Bell MT" panose="02020503060305020303" pitchFamily="18" charset="0"/>
                    <a:ea typeface="HGS創英角ﾎﾟｯﾌﾟ体" panose="040B0A00000000000000" pitchFamily="50" charset="-128"/>
                  </a:rPr>
                  <a:t>=  v</a:t>
                </a:r>
                <a:r>
                  <a:rPr kumimoji="1" lang="en-US" altLang="ja-JP" sz="4800" i="1" baseline="-25000" dirty="0" smtClean="0">
                    <a:latin typeface="Bell MT" panose="02020503060305020303" pitchFamily="18" charset="0"/>
                    <a:ea typeface="HGS創英角ﾎﾟｯﾌﾟ体" panose="040B0A00000000000000" pitchFamily="50" charset="-128"/>
                  </a:rPr>
                  <a:t>0 </a:t>
                </a:r>
                <a:r>
                  <a:rPr kumimoji="1" lang="en-US" altLang="ja-JP" sz="4800" i="1" dirty="0" smtClean="0">
                    <a:latin typeface="Bell MT" panose="02020503060305020303" pitchFamily="18" charset="0"/>
                    <a:ea typeface="HGS創英角ﾎﾟｯﾌﾟ体" panose="040B0A00000000000000" pitchFamily="50" charset="-128"/>
                  </a:rPr>
                  <a:t>t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4800" i="1" smtClean="0">
                            <a:latin typeface="Cambria Math" panose="02040503050406030204" pitchFamily="18" charset="0"/>
                            <a:ea typeface="HGS創英角ﾎﾟｯﾌﾟ体" panose="040B0A00000000000000" pitchFamily="50" charset="-128"/>
                          </a:rPr>
                        </m:ctrlPr>
                      </m:fPr>
                      <m:num>
                        <m:r>
                          <a:rPr kumimoji="1" lang="en-US" altLang="ja-JP" sz="4800" b="0" i="1" smtClean="0">
                            <a:latin typeface="Cambria Math" panose="02040503050406030204" pitchFamily="18" charset="0"/>
                            <a:ea typeface="HGS創英角ﾎﾟｯﾌﾟ体" panose="040B0A00000000000000" pitchFamily="50" charset="-128"/>
                          </a:rPr>
                          <m:t>1</m:t>
                        </m:r>
                      </m:num>
                      <m:den>
                        <m:r>
                          <a:rPr kumimoji="1" lang="en-US" altLang="ja-JP" sz="4800" b="0" i="1" smtClean="0">
                            <a:latin typeface="Cambria Math" panose="02040503050406030204" pitchFamily="18" charset="0"/>
                            <a:ea typeface="HGS創英角ﾎﾟｯﾌﾟ体" panose="040B0A00000000000000" pitchFamily="50" charset="-128"/>
                          </a:rPr>
                          <m:t>2</m:t>
                        </m:r>
                      </m:den>
                    </m:f>
                  </m:oMath>
                </a14:m>
                <a:r>
                  <a:rPr kumimoji="1" lang="en-US" altLang="ja-JP" sz="4800" i="1" dirty="0" smtClean="0">
                    <a:latin typeface="Bell MT" panose="02020503060305020303" pitchFamily="18" charset="0"/>
                    <a:ea typeface="HGS創英角ﾎﾟｯﾌﾟ体" panose="040B0A00000000000000" pitchFamily="50" charset="-128"/>
                  </a:rPr>
                  <a:t> a t</a:t>
                </a:r>
                <a:r>
                  <a:rPr kumimoji="1" lang="en-US" altLang="ja-JP" sz="4800" i="1" baseline="30000" dirty="0" smtClean="0">
                    <a:latin typeface="Bell MT" panose="02020503060305020303" pitchFamily="18" charset="0"/>
                    <a:ea typeface="HGS創英角ﾎﾟｯﾌﾟ体" panose="040B0A00000000000000" pitchFamily="50" charset="-128"/>
                  </a:rPr>
                  <a:t>2</a:t>
                </a:r>
                <a:r>
                  <a:rPr kumimoji="1" lang="ja-JP" altLang="en-US" sz="4800" dirty="0">
                    <a:latin typeface="HGS創英角ﾎﾟｯﾌﾟ体" panose="040B0A00000000000000" pitchFamily="50" charset="-128"/>
                    <a:ea typeface="HGS創英角ﾎﾟｯﾌﾟ体" panose="040B0A00000000000000" pitchFamily="50" charset="-128"/>
                  </a:rPr>
                  <a:t>　　</a:t>
                </a:r>
              </a:p>
            </p:txBody>
          </p:sp>
        </mc:Choice>
        <mc:Fallback xmlns="">
          <p:sp>
            <p:nvSpPr>
              <p:cNvPr id="19" name="テキスト ボックス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060" y="4931571"/>
                <a:ext cx="6367841" cy="1135311"/>
              </a:xfrm>
              <a:prstGeom prst="rect">
                <a:avLst/>
              </a:prstGeom>
              <a:blipFill>
                <a:blip r:embed="rId2"/>
                <a:stretch>
                  <a:fillRect l="-4406" b="-161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楕円 1"/>
          <p:cNvSpPr/>
          <p:nvPr/>
        </p:nvSpPr>
        <p:spPr>
          <a:xfrm>
            <a:off x="6450531" y="4669617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/>
          <p:cNvCxnSpPr/>
          <p:nvPr/>
        </p:nvCxnSpPr>
        <p:spPr>
          <a:xfrm flipV="1">
            <a:off x="6118021" y="3230967"/>
            <a:ext cx="0" cy="66559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5925001" y="2830857"/>
            <a:ext cx="5255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正</a:t>
            </a:r>
            <a:endParaRPr kumimoji="1" lang="en-US" altLang="ja-JP" sz="2000" dirty="0" smtClean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5" name="下矢印 4"/>
          <p:cNvSpPr/>
          <p:nvPr/>
        </p:nvSpPr>
        <p:spPr>
          <a:xfrm>
            <a:off x="7531185" y="4669617"/>
            <a:ext cx="216131" cy="6576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/>
          <p:cNvCxnSpPr/>
          <p:nvPr/>
        </p:nvCxnSpPr>
        <p:spPr>
          <a:xfrm flipV="1">
            <a:off x="6540531" y="4094019"/>
            <a:ext cx="0" cy="66559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6502886" y="3845266"/>
            <a:ext cx="762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v</a:t>
            </a:r>
            <a:r>
              <a:rPr kumimoji="1" lang="en-US" altLang="ja-JP" sz="3600" i="1" baseline="-25000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0</a:t>
            </a:r>
            <a:endParaRPr kumimoji="1" lang="ja-JP" altLang="en-US" sz="36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697294" y="4496275"/>
            <a:ext cx="532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i="1" dirty="0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a</a:t>
            </a:r>
            <a:r>
              <a:rPr kumimoji="1" lang="ja-JP" altLang="en-US" sz="36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</a:p>
        </p:txBody>
      </p:sp>
    </p:spTree>
    <p:extLst>
      <p:ext uri="{BB962C8B-B14F-4D97-AF65-F5344CB8AC3E}">
        <p14:creationId xmlns:p14="http://schemas.microsoft.com/office/powerpoint/2010/main" val="3439477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2" grpId="0" animBg="1"/>
      <p:bldP spid="8" grpId="0"/>
      <p:bldP spid="5" grpId="0" animBg="1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465081" y="222197"/>
            <a:ext cx="3137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速度について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01696" y="752949"/>
            <a:ext cx="2543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＊速度</a:t>
            </a:r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・・・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08888" y="768734"/>
            <a:ext cx="591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１秒（単位）あたりで進む距離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93374" y="4046472"/>
            <a:ext cx="2711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単位は・・・・</a:t>
            </a:r>
            <a:endParaRPr kumimoji="1" lang="en-US" altLang="ja-JP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536726" y="4025451"/>
            <a:ext cx="5967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[m</a:t>
            </a:r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／</a:t>
            </a:r>
            <a:r>
              <a:rPr lang="en-US" altLang="ja-JP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s]</a:t>
            </a:r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2400" dirty="0">
                <a:solidFill>
                  <a:sysClr val="windowText" lastClr="00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単位は式を表している</a:t>
            </a:r>
            <a:endParaRPr lang="en-US" altLang="ja-JP" sz="2400" dirty="0">
              <a:solidFill>
                <a:sysClr val="windowText" lastClr="00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32590" y="1697315"/>
            <a:ext cx="12717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i="1" dirty="0">
                <a:solidFill>
                  <a:srgbClr val="FF0000"/>
                </a:solidFill>
                <a:latin typeface="Bell MT" panose="02020503060305020303" pitchFamily="18" charset="0"/>
                <a:ea typeface="HGS創英角ﾎﾟｯﾌﾟ体" panose="040B0A00000000000000" pitchFamily="50" charset="-128"/>
              </a:rPr>
              <a:t>v</a:t>
            </a:r>
            <a:r>
              <a:rPr kumimoji="1"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 </a:t>
            </a:r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＝</a:t>
            </a:r>
            <a:r>
              <a:rPr kumimoji="1"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946084" y="2076753"/>
            <a:ext cx="12717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i="1" dirty="0">
                <a:solidFill>
                  <a:srgbClr val="FF0000"/>
                </a:solidFill>
                <a:latin typeface="Bell MT" panose="02020503060305020303" pitchFamily="18" charset="0"/>
                <a:ea typeface="HGS創英角ﾎﾟｯﾌﾟ体" panose="040B0A00000000000000" pitchFamily="50" charset="-128"/>
              </a:rPr>
              <a:t>t</a:t>
            </a:r>
            <a:r>
              <a:rPr kumimoji="1" lang="ja-JP" altLang="en-US" sz="40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</a:p>
        </p:txBody>
      </p:sp>
      <p:cxnSp>
        <p:nvCxnSpPr>
          <p:cNvPr id="14" name="直線コネクタ 13"/>
          <p:cNvCxnSpPr/>
          <p:nvPr/>
        </p:nvCxnSpPr>
        <p:spPr>
          <a:xfrm>
            <a:off x="2630769" y="2157251"/>
            <a:ext cx="10405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2900850" y="1429874"/>
            <a:ext cx="12717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i="1" dirty="0">
                <a:solidFill>
                  <a:srgbClr val="FF0000"/>
                </a:solidFill>
                <a:latin typeface="Bell MT" panose="02020503060305020303" pitchFamily="18" charset="0"/>
                <a:ea typeface="HGS創英角ﾎﾟｯﾌﾟ体" panose="040B0A00000000000000" pitchFamily="50" charset="-128"/>
              </a:rPr>
              <a:t>x</a:t>
            </a:r>
            <a:r>
              <a:rPr kumimoji="1" lang="ja-JP" altLang="en-US" sz="4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843053" y="2837783"/>
            <a:ext cx="1271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[m]</a:t>
            </a:r>
            <a:r>
              <a:rPr kumimoji="1"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900850" y="3400075"/>
            <a:ext cx="1271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[</a:t>
            </a:r>
            <a:r>
              <a:rPr lang="en-US" altLang="ja-JP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s</a:t>
            </a:r>
            <a:r>
              <a:rPr kumimoji="1" lang="en-US" altLang="ja-JP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]</a:t>
            </a:r>
            <a:r>
              <a:rPr kumimoji="1"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</a:p>
        </p:txBody>
      </p:sp>
      <p:cxnSp>
        <p:nvCxnSpPr>
          <p:cNvPr id="18" name="直線コネクタ 17"/>
          <p:cNvCxnSpPr/>
          <p:nvPr/>
        </p:nvCxnSpPr>
        <p:spPr>
          <a:xfrm>
            <a:off x="2737947" y="3393683"/>
            <a:ext cx="10405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1434665" y="3084776"/>
            <a:ext cx="1271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＝</a:t>
            </a:r>
            <a:r>
              <a:rPr kumimoji="1"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</a:p>
        </p:txBody>
      </p:sp>
      <p:sp>
        <p:nvSpPr>
          <p:cNvPr id="2" name="角丸四角形 1"/>
          <p:cNvSpPr/>
          <p:nvPr/>
        </p:nvSpPr>
        <p:spPr>
          <a:xfrm>
            <a:off x="181303" y="222198"/>
            <a:ext cx="8781393" cy="126124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182407" y="5628279"/>
            <a:ext cx="78197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速度</a:t>
            </a:r>
            <a:r>
              <a:rPr lang="ja-JP" altLang="en-US" sz="2800" dirty="0">
                <a:solidFill>
                  <a:srgbClr val="00B05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は、（値）</a:t>
            </a:r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大きさ</a:t>
            </a:r>
            <a:r>
              <a:rPr lang="ja-JP" altLang="en-US" sz="2800" dirty="0">
                <a:solidFill>
                  <a:srgbClr val="00B05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と</a:t>
            </a:r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方向</a:t>
            </a:r>
            <a:r>
              <a:rPr lang="ja-JP" altLang="en-US" sz="2800" dirty="0">
                <a:solidFill>
                  <a:srgbClr val="00B05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を表している。</a:t>
            </a:r>
            <a:endParaRPr lang="en-US" altLang="ja-JP" sz="2800" dirty="0">
              <a:solidFill>
                <a:srgbClr val="00B05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速さ</a:t>
            </a:r>
            <a:r>
              <a:rPr lang="ja-JP" altLang="en-US" sz="2800" dirty="0">
                <a:solidFill>
                  <a:srgbClr val="00B05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は、（値）</a:t>
            </a:r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大きさ</a:t>
            </a:r>
            <a:r>
              <a:rPr lang="ja-JP" altLang="en-US" sz="2800" dirty="0">
                <a:solidFill>
                  <a:srgbClr val="00B05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だけを表している。</a:t>
            </a:r>
            <a:endParaRPr kumimoji="1" lang="en-US" altLang="ja-JP" sz="2800" dirty="0">
              <a:solidFill>
                <a:srgbClr val="00B05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94138" y="5328745"/>
            <a:ext cx="7977352" cy="130853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40821" y="5018679"/>
            <a:ext cx="289560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00B05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ところで</a:t>
            </a:r>
            <a:r>
              <a:rPr kumimoji="1" lang="ja-JP" altLang="en-US" sz="2800" dirty="0" err="1">
                <a:solidFill>
                  <a:srgbClr val="00B05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、、、</a:t>
            </a:r>
            <a:endParaRPr kumimoji="1" lang="en-US" altLang="ja-JP" sz="2800" dirty="0">
              <a:solidFill>
                <a:srgbClr val="00B05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1343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  <p:bldP spid="11" grpId="0"/>
      <p:bldP spid="12" grpId="0"/>
      <p:bldP spid="16" grpId="0"/>
      <p:bldP spid="17" grpId="0"/>
      <p:bldP spid="20" grpId="0"/>
      <p:bldP spid="22" grpId="0"/>
      <p:bldP spid="3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テキスト ボックス 86"/>
          <p:cNvSpPr txBox="1"/>
          <p:nvPr/>
        </p:nvSpPr>
        <p:spPr>
          <a:xfrm>
            <a:off x="467710" y="499240"/>
            <a:ext cx="386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速さ</a:t>
            </a:r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と</a:t>
            </a:r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速度</a:t>
            </a:r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の違い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940676" y="1792013"/>
            <a:ext cx="252248" cy="252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935421" y="2858813"/>
            <a:ext cx="252248" cy="252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230414" y="3552495"/>
            <a:ext cx="386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同じ速度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704897" y="1655378"/>
            <a:ext cx="386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３</a:t>
            </a:r>
            <a:r>
              <a:rPr kumimoji="1" lang="en-US" altLang="ja-JP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[m/s]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778469" y="2659116"/>
            <a:ext cx="386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３</a:t>
            </a:r>
            <a:r>
              <a:rPr kumimoji="1" lang="en-US" altLang="ja-JP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[m/s]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9457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  <p:bldP spid="19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テキスト ボックス 86"/>
          <p:cNvSpPr txBox="1"/>
          <p:nvPr/>
        </p:nvSpPr>
        <p:spPr>
          <a:xfrm>
            <a:off x="467710" y="499240"/>
            <a:ext cx="386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速さ</a:t>
            </a:r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と</a:t>
            </a:r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速度</a:t>
            </a:r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の違い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940676" y="1792013"/>
            <a:ext cx="252248" cy="252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951187" y="1802491"/>
            <a:ext cx="252248" cy="252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230414" y="3678619"/>
            <a:ext cx="386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同じ速度ではない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03987" y="4367047"/>
            <a:ext cx="38678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方向が違う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2400" y="5701860"/>
            <a:ext cx="899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速度</a:t>
            </a:r>
            <a:r>
              <a:rPr lang="ja-JP" altLang="en-US" sz="5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は</a:t>
            </a:r>
            <a:r>
              <a:rPr lang="ja-JP" altLang="en-US" sz="54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大きさ</a:t>
            </a:r>
            <a:r>
              <a:rPr lang="ja-JP" altLang="en-US" sz="5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と</a:t>
            </a:r>
            <a:r>
              <a:rPr lang="ja-JP" altLang="en-US" sz="54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方向</a:t>
            </a:r>
            <a:r>
              <a:rPr lang="ja-JP" altLang="en-US" sz="5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のこと</a:t>
            </a:r>
            <a:endParaRPr kumimoji="1" lang="ja-JP" altLang="en-US" sz="54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04897" y="1655378"/>
            <a:ext cx="386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３</a:t>
            </a:r>
            <a:r>
              <a:rPr kumimoji="1" lang="en-US" altLang="ja-JP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[m/s]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97876" y="4204137"/>
            <a:ext cx="1770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３</a:t>
            </a:r>
            <a:r>
              <a:rPr kumimoji="1" lang="en-US" altLang="ja-JP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[m/s]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205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テキスト ボックス 86"/>
          <p:cNvSpPr txBox="1"/>
          <p:nvPr/>
        </p:nvSpPr>
        <p:spPr>
          <a:xfrm>
            <a:off x="484038" y="5789697"/>
            <a:ext cx="386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速さ</a:t>
            </a:r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を求めよ。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940676" y="1792013"/>
            <a:ext cx="252248" cy="252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951187" y="1802491"/>
            <a:ext cx="252248" cy="252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04897" y="1655378"/>
            <a:ext cx="386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３</a:t>
            </a:r>
            <a:r>
              <a:rPr kumimoji="1" lang="en-US" altLang="ja-JP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[m/s]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97876" y="4204137"/>
            <a:ext cx="1770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３</a:t>
            </a:r>
            <a:r>
              <a:rPr kumimoji="1" lang="en-US" altLang="ja-JP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[m/s]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9192CC-41E6-C065-5A61-05CD18A192A7}"/>
              </a:ext>
            </a:extLst>
          </p:cNvPr>
          <p:cNvSpPr txBox="1"/>
          <p:nvPr/>
        </p:nvSpPr>
        <p:spPr>
          <a:xfrm>
            <a:off x="416002" y="5132140"/>
            <a:ext cx="386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速度</a:t>
            </a:r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を求めよ。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7BCA1DB-EB25-A165-DBF3-E67C0E8A009A}"/>
              </a:ext>
            </a:extLst>
          </p:cNvPr>
          <p:cNvSpPr txBox="1"/>
          <p:nvPr/>
        </p:nvSpPr>
        <p:spPr>
          <a:xfrm>
            <a:off x="3474888" y="5117030"/>
            <a:ext cx="5448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右に３</a:t>
            </a:r>
            <a:r>
              <a:rPr kumimoji="1" lang="en-US" altLang="ja-JP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[m/s]</a:t>
            </a:r>
            <a:r>
              <a:rPr kumimoji="1"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下</a:t>
            </a:r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に３</a:t>
            </a:r>
            <a:r>
              <a:rPr kumimoji="1" lang="en-US" altLang="ja-JP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[m/s]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DF43660-1DFF-A918-24E6-FA9826BECFB6}"/>
              </a:ext>
            </a:extLst>
          </p:cNvPr>
          <p:cNvSpPr txBox="1"/>
          <p:nvPr/>
        </p:nvSpPr>
        <p:spPr>
          <a:xfrm>
            <a:off x="3474888" y="5774587"/>
            <a:ext cx="5448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３</a:t>
            </a:r>
            <a:r>
              <a:rPr kumimoji="1" lang="en-US" altLang="ja-JP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[m/s]</a:t>
            </a:r>
            <a:r>
              <a:rPr kumimoji="1"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　</a:t>
            </a:r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３</a:t>
            </a:r>
            <a:r>
              <a:rPr kumimoji="1" lang="en-US" altLang="ja-JP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[m/s]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197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16" grpId="0" animBg="1"/>
      <p:bldP spid="17" grpId="0" animBg="1"/>
      <p:bldP spid="8" grpId="0"/>
      <p:bldP spid="9" grpId="0"/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302A1249-B5A3-1022-E5C2-58D78DE6109A}"/>
              </a:ext>
            </a:extLst>
          </p:cNvPr>
          <p:cNvSpPr/>
          <p:nvPr/>
        </p:nvSpPr>
        <p:spPr>
          <a:xfrm>
            <a:off x="969818" y="650192"/>
            <a:ext cx="7273637" cy="5314190"/>
          </a:xfrm>
          <a:custGeom>
            <a:avLst/>
            <a:gdLst>
              <a:gd name="connsiteX0" fmla="*/ 0 w 7273637"/>
              <a:gd name="connsiteY0" fmla="*/ 5314190 h 5314190"/>
              <a:gd name="connsiteX1" fmla="*/ 20782 w 7273637"/>
              <a:gd name="connsiteY1" fmla="*/ 4877772 h 5314190"/>
              <a:gd name="connsiteX2" fmla="*/ 27709 w 7273637"/>
              <a:gd name="connsiteY2" fmla="*/ 4690735 h 5314190"/>
              <a:gd name="connsiteX3" fmla="*/ 34637 w 7273637"/>
              <a:gd name="connsiteY3" fmla="*/ 4621463 h 5314190"/>
              <a:gd name="connsiteX4" fmla="*/ 110837 w 7273637"/>
              <a:gd name="connsiteY4" fmla="*/ 4399790 h 5314190"/>
              <a:gd name="connsiteX5" fmla="*/ 200891 w 7273637"/>
              <a:gd name="connsiteY5" fmla="*/ 4171190 h 5314190"/>
              <a:gd name="connsiteX6" fmla="*/ 242455 w 7273637"/>
              <a:gd name="connsiteY6" fmla="*/ 4053426 h 5314190"/>
              <a:gd name="connsiteX7" fmla="*/ 311727 w 7273637"/>
              <a:gd name="connsiteY7" fmla="*/ 3935663 h 5314190"/>
              <a:gd name="connsiteX8" fmla="*/ 367146 w 7273637"/>
              <a:gd name="connsiteY8" fmla="*/ 3790190 h 5314190"/>
              <a:gd name="connsiteX9" fmla="*/ 602673 w 7273637"/>
              <a:gd name="connsiteY9" fmla="*/ 3360699 h 5314190"/>
              <a:gd name="connsiteX10" fmla="*/ 817418 w 7273637"/>
              <a:gd name="connsiteY10" fmla="*/ 2917353 h 5314190"/>
              <a:gd name="connsiteX11" fmla="*/ 928255 w 7273637"/>
              <a:gd name="connsiteY11" fmla="*/ 2820372 h 5314190"/>
              <a:gd name="connsiteX12" fmla="*/ 1025237 w 7273637"/>
              <a:gd name="connsiteY12" fmla="*/ 2764953 h 5314190"/>
              <a:gd name="connsiteX13" fmla="*/ 1198418 w 7273637"/>
              <a:gd name="connsiteY13" fmla="*/ 2709535 h 5314190"/>
              <a:gd name="connsiteX14" fmla="*/ 1572491 w 7273637"/>
              <a:gd name="connsiteY14" fmla="*/ 2716463 h 5314190"/>
              <a:gd name="connsiteX15" fmla="*/ 1711037 w 7273637"/>
              <a:gd name="connsiteY15" fmla="*/ 2744172 h 5314190"/>
              <a:gd name="connsiteX16" fmla="*/ 1946564 w 7273637"/>
              <a:gd name="connsiteY16" fmla="*/ 2861935 h 5314190"/>
              <a:gd name="connsiteX17" fmla="*/ 2092037 w 7273637"/>
              <a:gd name="connsiteY17" fmla="*/ 2924281 h 5314190"/>
              <a:gd name="connsiteX18" fmla="*/ 2265218 w 7273637"/>
              <a:gd name="connsiteY18" fmla="*/ 3000481 h 5314190"/>
              <a:gd name="connsiteX19" fmla="*/ 2563091 w 7273637"/>
              <a:gd name="connsiteY19" fmla="*/ 3076681 h 5314190"/>
              <a:gd name="connsiteX20" fmla="*/ 2653146 w 7273637"/>
              <a:gd name="connsiteY20" fmla="*/ 3097463 h 5314190"/>
              <a:gd name="connsiteX21" fmla="*/ 2978727 w 7273637"/>
              <a:gd name="connsiteY21" fmla="*/ 3125172 h 5314190"/>
              <a:gd name="connsiteX22" fmla="*/ 3290455 w 7273637"/>
              <a:gd name="connsiteY22" fmla="*/ 3055899 h 5314190"/>
              <a:gd name="connsiteX23" fmla="*/ 3491346 w 7273637"/>
              <a:gd name="connsiteY23" fmla="*/ 3007408 h 5314190"/>
              <a:gd name="connsiteX24" fmla="*/ 3837709 w 7273637"/>
              <a:gd name="connsiteY24" fmla="*/ 2855008 h 5314190"/>
              <a:gd name="connsiteX25" fmla="*/ 4024746 w 7273637"/>
              <a:gd name="connsiteY25" fmla="*/ 2771881 h 5314190"/>
              <a:gd name="connsiteX26" fmla="*/ 4378037 w 7273637"/>
              <a:gd name="connsiteY26" fmla="*/ 2467081 h 5314190"/>
              <a:gd name="connsiteX27" fmla="*/ 4481946 w 7273637"/>
              <a:gd name="connsiteY27" fmla="*/ 2328535 h 5314190"/>
              <a:gd name="connsiteX28" fmla="*/ 4620491 w 7273637"/>
              <a:gd name="connsiteY28" fmla="*/ 2162281 h 5314190"/>
              <a:gd name="connsiteX29" fmla="*/ 4793673 w 7273637"/>
              <a:gd name="connsiteY29" fmla="*/ 1850553 h 5314190"/>
              <a:gd name="connsiteX30" fmla="*/ 4856018 w 7273637"/>
              <a:gd name="connsiteY30" fmla="*/ 1739717 h 5314190"/>
              <a:gd name="connsiteX31" fmla="*/ 4946073 w 7273637"/>
              <a:gd name="connsiteY31" fmla="*/ 1566535 h 5314190"/>
              <a:gd name="connsiteX32" fmla="*/ 5098473 w 7273637"/>
              <a:gd name="connsiteY32" fmla="*/ 1289444 h 5314190"/>
              <a:gd name="connsiteX33" fmla="*/ 5209309 w 7273637"/>
              <a:gd name="connsiteY33" fmla="*/ 1081626 h 5314190"/>
              <a:gd name="connsiteX34" fmla="*/ 5264727 w 7273637"/>
              <a:gd name="connsiteY34" fmla="*/ 984644 h 5314190"/>
              <a:gd name="connsiteX35" fmla="*/ 5292437 w 7273637"/>
              <a:gd name="connsiteY35" fmla="*/ 915372 h 5314190"/>
              <a:gd name="connsiteX36" fmla="*/ 5410200 w 7273637"/>
              <a:gd name="connsiteY36" fmla="*/ 707553 h 5314190"/>
              <a:gd name="connsiteX37" fmla="*/ 5562600 w 7273637"/>
              <a:gd name="connsiteY37" fmla="*/ 513590 h 5314190"/>
              <a:gd name="connsiteX38" fmla="*/ 5631873 w 7273637"/>
              <a:gd name="connsiteY38" fmla="*/ 409681 h 5314190"/>
              <a:gd name="connsiteX39" fmla="*/ 5652655 w 7273637"/>
              <a:gd name="connsiteY39" fmla="*/ 381972 h 5314190"/>
              <a:gd name="connsiteX40" fmla="*/ 5694218 w 7273637"/>
              <a:gd name="connsiteY40" fmla="*/ 361190 h 5314190"/>
              <a:gd name="connsiteX41" fmla="*/ 5756564 w 7273637"/>
              <a:gd name="connsiteY41" fmla="*/ 312699 h 5314190"/>
              <a:gd name="connsiteX42" fmla="*/ 5832764 w 7273637"/>
              <a:gd name="connsiteY42" fmla="*/ 264208 h 5314190"/>
              <a:gd name="connsiteX43" fmla="*/ 5874327 w 7273637"/>
              <a:gd name="connsiteY43" fmla="*/ 243426 h 5314190"/>
              <a:gd name="connsiteX44" fmla="*/ 5936673 w 7273637"/>
              <a:gd name="connsiteY44" fmla="*/ 208790 h 5314190"/>
              <a:gd name="connsiteX45" fmla="*/ 5992091 w 7273637"/>
              <a:gd name="connsiteY45" fmla="*/ 181081 h 5314190"/>
              <a:gd name="connsiteX46" fmla="*/ 6019800 w 7273637"/>
              <a:gd name="connsiteY46" fmla="*/ 167226 h 5314190"/>
              <a:gd name="connsiteX47" fmla="*/ 7197437 w 7273637"/>
              <a:gd name="connsiteY47" fmla="*/ 972 h 5314190"/>
              <a:gd name="connsiteX48" fmla="*/ 7273637 w 7273637"/>
              <a:gd name="connsiteY48" fmla="*/ 972 h 5314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7273637" h="5314190">
                <a:moveTo>
                  <a:pt x="0" y="5314190"/>
                </a:moveTo>
                <a:cubicBezTo>
                  <a:pt x="63859" y="5154544"/>
                  <a:pt x="10873" y="5298904"/>
                  <a:pt x="20782" y="4877772"/>
                </a:cubicBezTo>
                <a:cubicBezTo>
                  <a:pt x="22249" y="4815401"/>
                  <a:pt x="24341" y="4753032"/>
                  <a:pt x="27709" y="4690735"/>
                </a:cubicBezTo>
                <a:cubicBezTo>
                  <a:pt x="28962" y="4667563"/>
                  <a:pt x="29707" y="4644139"/>
                  <a:pt x="34637" y="4621463"/>
                </a:cubicBezTo>
                <a:cubicBezTo>
                  <a:pt x="48236" y="4558910"/>
                  <a:pt x="92964" y="4453411"/>
                  <a:pt x="110837" y="4399790"/>
                </a:cubicBezTo>
                <a:cubicBezTo>
                  <a:pt x="226500" y="4052800"/>
                  <a:pt x="57143" y="4510023"/>
                  <a:pt x="200891" y="4171190"/>
                </a:cubicBezTo>
                <a:cubicBezTo>
                  <a:pt x="217149" y="4132868"/>
                  <a:pt x="224730" y="4091092"/>
                  <a:pt x="242455" y="4053426"/>
                </a:cubicBezTo>
                <a:cubicBezTo>
                  <a:pt x="261847" y="4012219"/>
                  <a:pt x="292231" y="3976821"/>
                  <a:pt x="311727" y="3935663"/>
                </a:cubicBezTo>
                <a:cubicBezTo>
                  <a:pt x="333941" y="3888768"/>
                  <a:pt x="343717" y="3836490"/>
                  <a:pt x="367146" y="3790190"/>
                </a:cubicBezTo>
                <a:cubicBezTo>
                  <a:pt x="440867" y="3644503"/>
                  <a:pt x="535320" y="3509437"/>
                  <a:pt x="602673" y="3360699"/>
                </a:cubicBezTo>
                <a:cubicBezTo>
                  <a:pt x="623734" y="3314189"/>
                  <a:pt x="732122" y="3028893"/>
                  <a:pt x="817418" y="2917353"/>
                </a:cubicBezTo>
                <a:cubicBezTo>
                  <a:pt x="838247" y="2890115"/>
                  <a:pt x="906534" y="2834853"/>
                  <a:pt x="928255" y="2820372"/>
                </a:cubicBezTo>
                <a:cubicBezTo>
                  <a:pt x="959235" y="2799719"/>
                  <a:pt x="992498" y="2782687"/>
                  <a:pt x="1025237" y="2764953"/>
                </a:cubicBezTo>
                <a:cubicBezTo>
                  <a:pt x="1113800" y="2716981"/>
                  <a:pt x="1086026" y="2732014"/>
                  <a:pt x="1198418" y="2709535"/>
                </a:cubicBezTo>
                <a:cubicBezTo>
                  <a:pt x="1323109" y="2711844"/>
                  <a:pt x="1447907" y="2710800"/>
                  <a:pt x="1572491" y="2716463"/>
                </a:cubicBezTo>
                <a:cubicBezTo>
                  <a:pt x="1614014" y="2718350"/>
                  <a:pt x="1669298" y="2733737"/>
                  <a:pt x="1711037" y="2744172"/>
                </a:cubicBezTo>
                <a:cubicBezTo>
                  <a:pt x="1817084" y="2810451"/>
                  <a:pt x="1763198" y="2780005"/>
                  <a:pt x="1946564" y="2861935"/>
                </a:cubicBezTo>
                <a:cubicBezTo>
                  <a:pt x="1994731" y="2883457"/>
                  <a:pt x="2044850" y="2900688"/>
                  <a:pt x="2092037" y="2924281"/>
                </a:cubicBezTo>
                <a:cubicBezTo>
                  <a:pt x="2159330" y="2957927"/>
                  <a:pt x="2192552" y="2977874"/>
                  <a:pt x="2265218" y="3000481"/>
                </a:cubicBezTo>
                <a:cubicBezTo>
                  <a:pt x="2556475" y="3091094"/>
                  <a:pt x="2396327" y="3041938"/>
                  <a:pt x="2563091" y="3076681"/>
                </a:cubicBezTo>
                <a:cubicBezTo>
                  <a:pt x="2593251" y="3082964"/>
                  <a:pt x="2622648" y="3093106"/>
                  <a:pt x="2653146" y="3097463"/>
                </a:cubicBezTo>
                <a:cubicBezTo>
                  <a:pt x="2689586" y="3102669"/>
                  <a:pt x="2951827" y="3123020"/>
                  <a:pt x="2978727" y="3125172"/>
                </a:cubicBezTo>
                <a:cubicBezTo>
                  <a:pt x="3252872" y="3089414"/>
                  <a:pt x="3025351" y="3128673"/>
                  <a:pt x="3290455" y="3055899"/>
                </a:cubicBezTo>
                <a:cubicBezTo>
                  <a:pt x="3356884" y="3037663"/>
                  <a:pt x="3426679" y="3031147"/>
                  <a:pt x="3491346" y="3007408"/>
                </a:cubicBezTo>
                <a:cubicBezTo>
                  <a:pt x="3609756" y="2963941"/>
                  <a:pt x="3722321" y="2905958"/>
                  <a:pt x="3837709" y="2855008"/>
                </a:cubicBezTo>
                <a:cubicBezTo>
                  <a:pt x="3900121" y="2827449"/>
                  <a:pt x="3969437" y="2811827"/>
                  <a:pt x="4024746" y="2771881"/>
                </a:cubicBezTo>
                <a:cubicBezTo>
                  <a:pt x="4150112" y="2681339"/>
                  <a:pt x="4283522" y="2593101"/>
                  <a:pt x="4378037" y="2467081"/>
                </a:cubicBezTo>
                <a:cubicBezTo>
                  <a:pt x="4412673" y="2420899"/>
                  <a:pt x="4446009" y="2373713"/>
                  <a:pt x="4481946" y="2328535"/>
                </a:cubicBezTo>
                <a:cubicBezTo>
                  <a:pt x="4526854" y="2272080"/>
                  <a:pt x="4581084" y="2222705"/>
                  <a:pt x="4620491" y="2162281"/>
                </a:cubicBezTo>
                <a:cubicBezTo>
                  <a:pt x="4685425" y="2062716"/>
                  <a:pt x="4735801" y="1954382"/>
                  <a:pt x="4793673" y="1850553"/>
                </a:cubicBezTo>
                <a:cubicBezTo>
                  <a:pt x="4814310" y="1813527"/>
                  <a:pt x="4835976" y="1777069"/>
                  <a:pt x="4856018" y="1739717"/>
                </a:cubicBezTo>
                <a:cubicBezTo>
                  <a:pt x="4886782" y="1682384"/>
                  <a:pt x="4915225" y="1623823"/>
                  <a:pt x="4946073" y="1566535"/>
                </a:cubicBezTo>
                <a:cubicBezTo>
                  <a:pt x="4996049" y="1473723"/>
                  <a:pt x="5048182" y="1382086"/>
                  <a:pt x="5098473" y="1289444"/>
                </a:cubicBezTo>
                <a:cubicBezTo>
                  <a:pt x="5135929" y="1220446"/>
                  <a:pt x="5171715" y="1150549"/>
                  <a:pt x="5209309" y="1081626"/>
                </a:cubicBezTo>
                <a:cubicBezTo>
                  <a:pt x="5227138" y="1048939"/>
                  <a:pt x="5250898" y="1019214"/>
                  <a:pt x="5264727" y="984644"/>
                </a:cubicBezTo>
                <a:cubicBezTo>
                  <a:pt x="5273964" y="961553"/>
                  <a:pt x="5282146" y="938012"/>
                  <a:pt x="5292437" y="915372"/>
                </a:cubicBezTo>
                <a:cubicBezTo>
                  <a:pt x="5322404" y="849444"/>
                  <a:pt x="5370328" y="763132"/>
                  <a:pt x="5410200" y="707553"/>
                </a:cubicBezTo>
                <a:cubicBezTo>
                  <a:pt x="5458129" y="640743"/>
                  <a:pt x="5513511" y="579553"/>
                  <a:pt x="5562600" y="513590"/>
                </a:cubicBezTo>
                <a:cubicBezTo>
                  <a:pt x="5587452" y="480195"/>
                  <a:pt x="5608366" y="444037"/>
                  <a:pt x="5631873" y="409681"/>
                </a:cubicBezTo>
                <a:cubicBezTo>
                  <a:pt x="5638393" y="400152"/>
                  <a:pt x="5643542" y="389060"/>
                  <a:pt x="5652655" y="381972"/>
                </a:cubicBezTo>
                <a:cubicBezTo>
                  <a:pt x="5664882" y="372462"/>
                  <a:pt x="5681330" y="369782"/>
                  <a:pt x="5694218" y="361190"/>
                </a:cubicBezTo>
                <a:cubicBezTo>
                  <a:pt x="5716124" y="346586"/>
                  <a:pt x="5734995" y="327797"/>
                  <a:pt x="5756564" y="312699"/>
                </a:cubicBezTo>
                <a:cubicBezTo>
                  <a:pt x="5781229" y="295434"/>
                  <a:pt x="5806814" y="279473"/>
                  <a:pt x="5832764" y="264208"/>
                </a:cubicBezTo>
                <a:cubicBezTo>
                  <a:pt x="5846115" y="256354"/>
                  <a:pt x="5861439" y="252018"/>
                  <a:pt x="5874327" y="243426"/>
                </a:cubicBezTo>
                <a:cubicBezTo>
                  <a:pt x="5936541" y="201950"/>
                  <a:pt x="5839446" y="241197"/>
                  <a:pt x="5936673" y="208790"/>
                </a:cubicBezTo>
                <a:cubicBezTo>
                  <a:pt x="5973476" y="184254"/>
                  <a:pt x="5941250" y="203677"/>
                  <a:pt x="5992091" y="181081"/>
                </a:cubicBezTo>
                <a:cubicBezTo>
                  <a:pt x="6001528" y="176887"/>
                  <a:pt x="6009642" y="169082"/>
                  <a:pt x="6019800" y="167226"/>
                </a:cubicBezTo>
                <a:cubicBezTo>
                  <a:pt x="6614197" y="58634"/>
                  <a:pt x="6658731" y="47527"/>
                  <a:pt x="7197437" y="972"/>
                </a:cubicBezTo>
                <a:cubicBezTo>
                  <a:pt x="7222743" y="-1215"/>
                  <a:pt x="7248237" y="972"/>
                  <a:pt x="7273637" y="972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429A74EB-ECB1-84E2-24B2-D282F508BEEB}"/>
              </a:ext>
            </a:extLst>
          </p:cNvPr>
          <p:cNvSpPr/>
          <p:nvPr/>
        </p:nvSpPr>
        <p:spPr>
          <a:xfrm>
            <a:off x="828545" y="5735781"/>
            <a:ext cx="144000" cy="144000"/>
          </a:xfrm>
          <a:prstGeom prst="ellipse">
            <a:avLst/>
          </a:prstGeom>
          <a:solidFill>
            <a:srgbClr val="FF7C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95BEA82F-F53D-DF6E-AFD1-DE8811B707B5}"/>
              </a:ext>
            </a:extLst>
          </p:cNvPr>
          <p:cNvSpPr/>
          <p:nvPr/>
        </p:nvSpPr>
        <p:spPr>
          <a:xfrm>
            <a:off x="1804603" y="3357000"/>
            <a:ext cx="144000" cy="144000"/>
          </a:xfrm>
          <a:prstGeom prst="ellipse">
            <a:avLst/>
          </a:prstGeom>
          <a:solidFill>
            <a:srgbClr val="FF7C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07989068-8B60-A49B-FD4F-0CF394CA2B53}"/>
              </a:ext>
            </a:extLst>
          </p:cNvPr>
          <p:cNvSpPr/>
          <p:nvPr/>
        </p:nvSpPr>
        <p:spPr>
          <a:xfrm>
            <a:off x="3834664" y="3718805"/>
            <a:ext cx="144000" cy="144000"/>
          </a:xfrm>
          <a:prstGeom prst="ellipse">
            <a:avLst/>
          </a:prstGeom>
          <a:solidFill>
            <a:srgbClr val="FF7C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42CD702E-23A6-D665-352F-F4D09F2AEB03}"/>
              </a:ext>
            </a:extLst>
          </p:cNvPr>
          <p:cNvSpPr/>
          <p:nvPr/>
        </p:nvSpPr>
        <p:spPr>
          <a:xfrm>
            <a:off x="5782126" y="2252973"/>
            <a:ext cx="144000" cy="144000"/>
          </a:xfrm>
          <a:prstGeom prst="ellipse">
            <a:avLst/>
          </a:prstGeom>
          <a:solidFill>
            <a:srgbClr val="FF7C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9C845B05-22BF-A8F2-8F8C-CF32DB4BA5A1}"/>
              </a:ext>
            </a:extLst>
          </p:cNvPr>
          <p:cNvSpPr/>
          <p:nvPr/>
        </p:nvSpPr>
        <p:spPr>
          <a:xfrm>
            <a:off x="6598804" y="954664"/>
            <a:ext cx="144000" cy="144000"/>
          </a:xfrm>
          <a:prstGeom prst="ellipse">
            <a:avLst/>
          </a:prstGeom>
          <a:solidFill>
            <a:srgbClr val="FF7C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E05D9B3E-D21D-BE27-90FB-7E432868763A}"/>
              </a:ext>
            </a:extLst>
          </p:cNvPr>
          <p:cNvSpPr/>
          <p:nvPr/>
        </p:nvSpPr>
        <p:spPr>
          <a:xfrm>
            <a:off x="1021662" y="4744887"/>
            <a:ext cx="144000" cy="144000"/>
          </a:xfrm>
          <a:prstGeom prst="ellipse">
            <a:avLst/>
          </a:prstGeom>
          <a:solidFill>
            <a:srgbClr val="FF7C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5FE9790B-346F-6BDE-A829-9D93A3464462}"/>
              </a:ext>
            </a:extLst>
          </p:cNvPr>
          <p:cNvCxnSpPr>
            <a:cxnSpLocks/>
          </p:cNvCxnSpPr>
          <p:nvPr/>
        </p:nvCxnSpPr>
        <p:spPr>
          <a:xfrm flipV="1">
            <a:off x="1093662" y="4250913"/>
            <a:ext cx="281428" cy="565974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1C25A874-0240-2D34-75F6-2117FC62C713}"/>
              </a:ext>
            </a:extLst>
          </p:cNvPr>
          <p:cNvCxnSpPr>
            <a:cxnSpLocks/>
          </p:cNvCxnSpPr>
          <p:nvPr/>
        </p:nvCxnSpPr>
        <p:spPr>
          <a:xfrm flipV="1">
            <a:off x="1876603" y="3127108"/>
            <a:ext cx="538530" cy="301892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790D5834-7680-1AC0-3371-91B57FCECA18}"/>
              </a:ext>
            </a:extLst>
          </p:cNvPr>
          <p:cNvCxnSpPr>
            <a:cxnSpLocks/>
          </p:cNvCxnSpPr>
          <p:nvPr/>
        </p:nvCxnSpPr>
        <p:spPr>
          <a:xfrm rot="-180000">
            <a:off x="3906664" y="3793713"/>
            <a:ext cx="665336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0C08E44B-085C-87D4-CE6F-55DB6C48BC00}"/>
              </a:ext>
            </a:extLst>
          </p:cNvPr>
          <p:cNvCxnSpPr>
            <a:cxnSpLocks/>
            <a:endCxn id="5" idx="33"/>
          </p:cNvCxnSpPr>
          <p:nvPr/>
        </p:nvCxnSpPr>
        <p:spPr>
          <a:xfrm flipV="1">
            <a:off x="5854126" y="1731818"/>
            <a:ext cx="325001" cy="593155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C29A990B-9F3B-99DC-D09B-8821C14A6DA9}"/>
              </a:ext>
            </a:extLst>
          </p:cNvPr>
          <p:cNvCxnSpPr>
            <a:cxnSpLocks/>
          </p:cNvCxnSpPr>
          <p:nvPr/>
        </p:nvCxnSpPr>
        <p:spPr>
          <a:xfrm flipV="1">
            <a:off x="6670804" y="650192"/>
            <a:ext cx="483852" cy="376472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CDC1032-E421-FA50-9B7D-300024E4A819}"/>
              </a:ext>
            </a:extLst>
          </p:cNvPr>
          <p:cNvSpPr txBox="1"/>
          <p:nvPr/>
        </p:nvSpPr>
        <p:spPr>
          <a:xfrm>
            <a:off x="2190807" y="4918978"/>
            <a:ext cx="605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速度の方向は接線の方向</a:t>
            </a:r>
            <a:endParaRPr kumimoji="1"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29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00324 L -0.0007 -0.00324 C 2.5E-6 -0.00671 0.00087 -0.00995 0.00156 -0.01343 C 0.00191 -0.0162 0.00191 -0.01875 0.00225 -0.02153 C 0.00243 -0.02315 0.00278 -0.025 0.00295 -0.02662 C 0.0033 -0.02963 0.00347 -0.03264 0.00382 -0.03565 C 0.00382 -0.03681 0.00434 -0.03773 0.00451 -0.03866 C 0.00486 -0.04028 0.00503 -0.04213 0.00521 -0.04375 C 0.00538 -0.04514 0.00573 -0.05718 0.00677 -0.06088 C 0.00729 -0.06296 0.00833 -0.06505 0.00903 -0.0669 C 0.00937 -0.06829 0.00955 -0.06968 0.00989 -0.07107 C 0.01007 -0.07199 0.01059 -0.07292 0.01059 -0.07407 C 0.0118 -0.09051 0.01041 -0.0875 0.01215 -0.09838 C 0.01232 -0.09977 0.0125 -0.10116 0.01284 -0.10232 C 0.01354 -0.1044 0.01441 -0.10648 0.0151 -0.10833 C 0.0158 -0.11343 0.01649 -0.11968 0.01736 -0.12454 C 0.01771 -0.12593 0.01805 -0.12732 0.01823 -0.1287 C 0.01892 -0.13472 0.01875 -0.13704 0.01962 -0.14282 C 0.02048 -0.14815 0.02048 -0.14375 0.02187 -0.14977 C 0.02257 -0.15255 0.02274 -0.15532 0.02344 -0.15787 C 0.02396 -0.15949 0.02465 -0.16111 0.025 -0.16296 C 0.02673 -0.17107 0.02482 -0.16505 0.02656 -0.17199 C 0.02691 -0.17384 0.0276 -0.17546 0.02795 -0.17708 C 0.0283 -0.17847 0.02847 -0.17986 0.02882 -0.18102 C 0.02899 -0.18218 0.02934 -0.1831 0.02951 -0.18426 C 0.02986 -0.18588 0.02986 -0.1875 0.03021 -0.18912 C 0.03073 -0.19097 0.03142 -0.19259 0.03177 -0.19421 C 0.03403 -0.20324 0.03055 -0.19259 0.03403 -0.2044 C 0.03455 -0.20579 0.03524 -0.20695 0.03559 -0.20833 C 0.03611 -0.21042 0.03628 -0.21273 0.03715 -0.21435 C 0.03871 -0.21806 0.04045 -0.22222 0.04236 -0.22546 C 0.04271 -0.22616 0.04583 -0.23148 0.04618 -0.23264 C 0.04687 -0.23449 0.04687 -0.23704 0.04774 -0.23866 L 0.05069 -0.24468 C 0.05121 -0.24583 0.05191 -0.24676 0.05225 -0.24769 C 0.05295 -0.24977 0.05399 -0.25185 0.05451 -0.25394 C 0.05521 -0.25625 0.05538 -0.25857 0.05607 -0.26088 C 0.05642 -0.26273 0.05712 -0.26435 0.05764 -0.26597 C 0.05781 -0.26736 0.05798 -0.26875 0.05833 -0.26991 C 0.05868 -0.27107 0.05937 -0.27199 0.05989 -0.27315 C 0.0618 -0.28056 0.0592 -0.2713 0.06215 -0.27917 C 0.0625 -0.28009 0.0625 -0.28125 0.06284 -0.28218 C 0.06354 -0.28357 0.06458 -0.28472 0.0651 -0.28611 C 0.06736 -0.29144 0.06944 -0.29676 0.07118 -0.30232 C 0.0717 -0.30417 0.0743 -0.3132 0.07569 -0.31644 C 0.07656 -0.31829 0.07864 -0.32153 0.07951 -0.32361 C 0.07986 -0.32454 0.07986 -0.3257 0.08021 -0.32662 C 0.08142 -0.32847 0.08281 -0.32986 0.08403 -0.33171 C 0.08489 -0.3338 0.08594 -0.33681 0.08715 -0.33866 C 0.08819 -0.34051 0.08975 -0.3419 0.09097 -0.34375 C 0.09288 -0.34699 0.09357 -0.35162 0.09618 -0.35394 C 0.09965 -0.35695 0.09861 -0.35625 0.10382 -0.3588 C 0.10521 -0.35972 0.10677 -0.36019 0.10833 -0.36088 C 0.10903 -0.36134 0.10989 -0.36157 0.11059 -0.36204 C 0.11406 -0.36412 0.11354 -0.36412 0.11736 -0.36597 C 0.11823 -0.36644 0.11892 -0.3669 0.11962 -0.3669 C 0.1217 -0.36736 0.12378 -0.36759 0.12569 -0.36806 C 0.12708 -0.36829 0.1283 -0.36875 0.12951 -0.36898 C 0.13281 -0.36945 0.13611 -0.36968 0.13941 -0.36991 C 0.14531 -0.37199 0.1408 -0.3706 0.15069 -0.37199 C 0.15295 -0.37245 0.15521 -0.37269 0.15764 -0.37315 C 0.15955 -0.37361 0.16319 -0.375 0.1651 -0.375 C 0.16719 -0.375 0.16909 -0.37431 0.17118 -0.37407 C 0.17187 -0.37361 0.17274 -0.37338 0.17344 -0.37315 C 0.17448 -0.37269 0.17552 -0.37269 0.17656 -0.37199 C 0.1776 -0.3713 0.17847 -0.36991 0.17951 -0.36898 C 0.18021 -0.36852 0.18107 -0.36829 0.18177 -0.36806 C 0.18385 -0.36713 0.18594 -0.3662 0.18784 -0.36505 C 0.18871 -0.36435 0.18923 -0.36343 0.1901 -0.36296 C 0.19114 -0.3625 0.19219 -0.36227 0.19323 -0.36204 C 0.19462 -0.36134 0.19618 -0.36042 0.19774 -0.35995 C 0.19965 -0.35926 0.20833 -0.3581 0.20989 -0.35787 C 0.21111 -0.35718 0.2125 -0.35671 0.21354 -0.35579 C 0.21475 -0.35509 0.21562 -0.3537 0.21666 -0.35278 C 0.21857 -0.35139 0.22066 -0.35023 0.22274 -0.34884 C 0.22378 -0.34815 0.22465 -0.34722 0.22569 -0.34676 C 0.22899 -0.34537 0.22899 -0.34537 0.23333 -0.34375 C 0.23541 -0.34306 0.23732 -0.34236 0.23941 -0.34167 C 0.24392 -0.33773 0.23958 -0.34097 0.24774 -0.33773 C 0.24896 -0.33727 0.25017 -0.33611 0.25156 -0.33565 C 0.25347 -0.33495 0.25555 -0.33472 0.25764 -0.33357 C 0.25885 -0.33287 0.26007 -0.33241 0.26128 -0.33171 C 0.26232 -0.33102 0.26337 -0.33009 0.26441 -0.32963 C 0.26823 -0.32755 0.26892 -0.32755 0.27274 -0.32662 C 0.27396 -0.32593 0.27517 -0.325 0.27656 -0.32454 C 0.28229 -0.32245 0.2842 -0.32245 0.2901 -0.32153 C 0.29288 -0.3206 0.29409 -0.32014 0.29705 -0.31945 C 0.29878 -0.31921 0.30052 -0.31898 0.30225 -0.31852 C 0.3033 -0.31829 0.30434 -0.31759 0.30538 -0.31759 C 0.31007 -0.3169 0.31493 -0.3169 0.31962 -0.31644 C 0.32257 -0.31551 0.32396 -0.31482 0.32725 -0.31435 C 0.33281 -0.31366 0.34392 -0.3125 0.34392 -0.3125 C 0.34774 -0.31273 0.35156 -0.31273 0.35538 -0.31343 C 0.35625 -0.31366 0.35677 -0.31505 0.35764 -0.31551 C 0.35955 -0.3162 0.36163 -0.31597 0.36371 -0.31644 C 0.36458 -0.31667 0.36562 -0.31713 0.36666 -0.31759 C 0.36771 -0.31806 0.36857 -0.31898 0.36962 -0.31945 C 0.37083 -0.32014 0.37552 -0.3213 0.37656 -0.32153 C 0.3776 -0.32222 0.37847 -0.32292 0.37951 -0.32361 C 0.38159 -0.32477 0.38333 -0.325 0.38559 -0.32546 C 0.38837 -0.32708 0.39045 -0.32847 0.39323 -0.32963 C 0.39409 -0.33009 0.39531 -0.33009 0.39618 -0.33056 C 0.39774 -0.33148 0.39913 -0.33287 0.40069 -0.33357 C 0.40295 -0.33495 0.40538 -0.33519 0.40764 -0.33657 C 0.40955 -0.33796 0.4118 -0.33912 0.41371 -0.34074 C 0.41441 -0.34144 0.4151 -0.34236 0.41597 -0.34282 C 0.41736 -0.34352 0.41892 -0.34398 0.42048 -0.34468 C 0.42048 -0.34491 0.43298 -0.35162 0.43403 -0.35185 L 0.43784 -0.35278 C 0.44323 -0.35764 0.43646 -0.35185 0.44392 -0.35695 C 0.44496 -0.35764 0.44861 -0.36065 0.45 -0.36204 C 0.45208 -0.36389 0.45382 -0.3662 0.45607 -0.36806 C 0.45729 -0.36898 0.45868 -0.36991 0.45989 -0.37107 C 0.46215 -0.37338 0.4625 -0.37523 0.46441 -0.37801 C 0.4651 -0.37917 0.46597 -0.38009 0.46666 -0.38102 C 0.46788 -0.38611 0.46684 -0.38287 0.46962 -0.3882 C 0.47031 -0.38912 0.47066 -0.39028 0.47118 -0.3912 C 0.47326 -0.39468 0.47534 -0.39792 0.47725 -0.40139 C 0.47795 -0.40278 0.47882 -0.40394 0.47951 -0.40532 C 0.48055 -0.40741 0.48142 -0.40949 0.48264 -0.41134 C 0.48333 -0.41273 0.4842 -0.41412 0.48489 -0.41551 C 0.49409 -0.4331 0.48264 -0.41134 0.4901 -0.42662 C 0.4908 -0.42801 0.49184 -0.42917 0.49236 -0.43056 C 0.49305 -0.43218 0.4934 -0.43403 0.49392 -0.43565 C 0.49427 -0.43681 0.49496 -0.43773 0.49548 -0.43866 C 0.496 -0.44005 0.49635 -0.44144 0.49705 -0.44282 C 0.49757 -0.44398 0.49861 -0.44468 0.4993 -0.44583 C 0.50191 -0.4507 0.49982 -0.44838 0.50156 -0.45278 C 0.50191 -0.45394 0.5026 -0.45486 0.50295 -0.45579 C 0.50642 -0.46366 0.50243 -0.45625 0.50677 -0.46389 C 0.50712 -0.46505 0.50729 -0.46597 0.50764 -0.4669 C 0.5085 -0.46945 0.51024 -0.47269 0.51128 -0.475 C 0.51198 -0.47778 0.51267 -0.48079 0.51371 -0.4831 C 0.51406 -0.48426 0.51475 -0.48519 0.5151 -0.48611 C 0.51892 -0.49607 0.51475 -0.48727 0.51823 -0.49421 C 0.51996 -0.50162 0.51788 -0.49236 0.51962 -0.50139 C 0.52048 -0.50486 0.52083 -0.50556 0.52205 -0.50949 C 0.52257 -0.51134 0.52274 -0.51366 0.52344 -0.51551 C 0.52448 -0.51806 0.52587 -0.5206 0.52656 -0.52361 C 0.52673 -0.52454 0.52691 -0.5257 0.52725 -0.52662 C 0.53212 -0.53958 0.52812 -0.52801 0.53489 -0.54074 C 0.53576 -0.54259 0.53628 -0.54491 0.53715 -0.54676 C 0.53784 -0.54815 0.53871 -0.54954 0.53941 -0.55093 C 0.5408 -0.55671 0.53906 -0.55116 0.54236 -0.55695 C 0.54357 -0.5588 0.54444 -0.56088 0.54548 -0.56296 L 0.54705 -0.56597 C 0.54757 -0.5669 0.54809 -0.56782 0.54844 -0.56898 C 0.54896 -0.57037 0.54948 -0.57176 0.55 -0.57315 C 0.55069 -0.57454 0.55156 -0.5757 0.55225 -0.57708 C 0.55434 -0.58102 0.55625 -0.58519 0.55833 -0.58912 L 0.55989 -0.59213 C 0.56041 -0.59329 0.56094 -0.59421 0.56146 -0.59537 C 0.56215 -0.59699 0.56284 -0.59861 0.56371 -0.60023 C 0.56614 -0.60532 0.56805 -0.61111 0.57118 -0.61551 C 0.57222 -0.6169 0.57344 -0.61806 0.5743 -0.61945 C 0.57517 -0.62107 0.57569 -0.62292 0.57656 -0.62454 C 0.57864 -0.62894 0.57778 -0.62662 0.58038 -0.63171 C 0.58455 -0.63958 0.58177 -0.63542 0.58559 -0.64074 C 0.58611 -0.64213 0.58663 -0.64352 0.58715 -0.64468 C 0.58889 -0.64907 0.58871 -0.64699 0.59097 -0.65185 C 0.59201 -0.65417 0.59271 -0.65671 0.59392 -0.6588 C 0.59462 -0.66019 0.59548 -0.66088 0.59618 -0.66204 C 0.59687 -0.66296 0.59722 -0.66389 0.59774 -0.66505 C 0.59844 -0.66644 0.5993 -0.66759 0.6 -0.66898 C 0.60034 -0.66991 0.60034 -0.67107 0.60069 -0.67199 C 0.60139 -0.67361 0.60225 -0.67477 0.60312 -0.67616 C 0.60364 -0.67708 0.60399 -0.67824 0.60451 -0.67917 C 0.61007 -0.68796 0.60295 -0.67454 0.60989 -0.68727 C 0.61475 -0.6963 0.61128 -0.69005 0.61441 -0.69722 C 0.61562 -0.70023 0.62014 -0.70764 0.62048 -0.70833 C 0.621 -0.70949 0.62135 -0.71042 0.62205 -0.71134 C 0.62291 -0.71296 0.62413 -0.71412 0.625 -0.71551 C 0.62587 -0.71667 0.62639 -0.71829 0.62725 -0.71945 C 0.62969 -0.72269 0.6309 -0.72315 0.63333 -0.72546 C 0.63437 -0.72662 0.63541 -0.72755 0.63646 -0.7287 C 0.63784 -0.72986 0.64132 -0.73287 0.64236 -0.73357 C 0.64323 -0.73403 0.64392 -0.73426 0.64479 -0.73472 C 0.65243 -0.73912 0.64201 -0.73403 0.65225 -0.73866 C 0.65312 -0.73912 0.65382 -0.73912 0.65451 -0.73982 C 0.65746 -0.74167 0.65746 -0.74213 0.66059 -0.74282 C 0.67153 -0.74514 0.67135 -0.74468 0.68264 -0.74583 C 0.68368 -0.74607 0.68455 -0.74653 0.68559 -0.74676 C 0.69288 -0.74884 0.6875 -0.74676 0.69548 -0.74884 C 0.69653 -0.74907 0.69757 -0.74954 0.69844 -0.74977 C 0.69982 -0.75023 0.70104 -0.75046 0.70225 -0.75093 C 0.70538 -0.75162 0.71059 -0.75232 0.71371 -0.75278 C 0.71597 -0.75394 0.71909 -0.75532 0.72118 -0.75579 C 0.72326 -0.75648 0.72534 -0.75648 0.72725 -0.75695 C 0.73316 -0.75787 0.73368 -0.75833 0.7401 -0.7588 C 0.74496 -0.75926 0.74982 -0.75949 0.75451 -0.75995 C 0.75781 -0.76019 0.76111 -0.76065 0.76441 -0.76088 C 0.76545 -0.76134 0.76649 -0.76157 0.76736 -0.76204 C 0.77031 -0.76273 0.7717 -0.76296 0.7743 -0.76389 C 0.77587 -0.76458 0.77725 -0.76551 0.77882 -0.76597 C 0.78125 -0.76667 0.78871 -0.76875 0.79166 -0.76898 C 0.79479 -0.76921 0.79774 -0.76898 0.80087 -0.76898 L 0.80087 -0.76898 " pathEditMode="relative" ptsTypes="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テキスト ボックス 86"/>
          <p:cNvSpPr txBox="1"/>
          <p:nvPr/>
        </p:nvSpPr>
        <p:spPr>
          <a:xfrm>
            <a:off x="446769" y="499240"/>
            <a:ext cx="3867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速度の分解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45DAA792-DA1E-FC17-DE57-E3DFE65CCD15}"/>
              </a:ext>
            </a:extLst>
          </p:cNvPr>
          <p:cNvCxnSpPr/>
          <p:nvPr/>
        </p:nvCxnSpPr>
        <p:spPr>
          <a:xfrm flipV="1">
            <a:off x="3431662" y="2963874"/>
            <a:ext cx="2575071" cy="1303303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7FE1E719-75D7-3E55-E3F7-EEF601CE531A}"/>
              </a:ext>
            </a:extLst>
          </p:cNvPr>
          <p:cNvCxnSpPr/>
          <p:nvPr/>
        </p:nvCxnSpPr>
        <p:spPr>
          <a:xfrm>
            <a:off x="3531546" y="4288200"/>
            <a:ext cx="3204000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2BB2CAC1-E694-4ABB-6D6F-E94570B6AA23}"/>
              </a:ext>
            </a:extLst>
          </p:cNvPr>
          <p:cNvCxnSpPr/>
          <p:nvPr/>
        </p:nvCxnSpPr>
        <p:spPr>
          <a:xfrm rot="16200000">
            <a:off x="2373111" y="3177061"/>
            <a:ext cx="2196000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71224E3-1E38-9429-B329-AB77A0D010A8}"/>
              </a:ext>
            </a:extLst>
          </p:cNvPr>
          <p:cNvSpPr txBox="1"/>
          <p:nvPr/>
        </p:nvSpPr>
        <p:spPr>
          <a:xfrm>
            <a:off x="6684649" y="4083249"/>
            <a:ext cx="12454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i="1" dirty="0">
                <a:latin typeface="Bell MT" panose="02020503060305020303" pitchFamily="18" charset="0"/>
              </a:rPr>
              <a:t>x</a:t>
            </a:r>
            <a:endParaRPr kumimoji="1" lang="ja-JP" altLang="en-US" sz="4000" i="1" dirty="0">
              <a:latin typeface="Bell MT" panose="02020503060305020303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660B6D4-3AF4-8A8A-4E71-E56AD82A77F1}"/>
              </a:ext>
            </a:extLst>
          </p:cNvPr>
          <p:cNvSpPr txBox="1"/>
          <p:nvPr/>
        </p:nvSpPr>
        <p:spPr>
          <a:xfrm>
            <a:off x="2990264" y="1776228"/>
            <a:ext cx="12454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i="1" dirty="0">
                <a:latin typeface="Bell MT" panose="02020503060305020303" pitchFamily="18" charset="0"/>
              </a:rPr>
              <a:t>y</a:t>
            </a:r>
            <a:endParaRPr kumimoji="1" lang="ja-JP" altLang="en-US" sz="4000" i="1" dirty="0">
              <a:latin typeface="Bell MT" panose="02020503060305020303" pitchFamily="18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6EA3AA7-F167-5875-F531-531FC25DFC71}"/>
              </a:ext>
            </a:extLst>
          </p:cNvPr>
          <p:cNvSpPr/>
          <p:nvPr/>
        </p:nvSpPr>
        <p:spPr>
          <a:xfrm>
            <a:off x="5825250" y="2392407"/>
            <a:ext cx="788276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400" i="1" dirty="0">
                <a:solidFill>
                  <a:schemeClr val="tx1"/>
                </a:solidFill>
                <a:latin typeface="Bell MT" panose="02020503060305020303" pitchFamily="18" charset="0"/>
                <a:ea typeface="HG丸ｺﾞｼｯｸM-PRO" panose="020F0600000000000000" pitchFamily="50" charset="-128"/>
              </a:rPr>
              <a:t>v</a:t>
            </a:r>
            <a:endParaRPr kumimoji="1" lang="ja-JP" altLang="en-US" sz="5400" i="1" dirty="0">
              <a:solidFill>
                <a:schemeClr val="tx1"/>
              </a:solidFill>
              <a:latin typeface="Bell MT" panose="02020503060305020303" pitchFamily="18" charset="0"/>
              <a:ea typeface="HG丸ｺﾞｼｯｸM-PRO" panose="020F0600000000000000" pitchFamily="50" charset="-128"/>
            </a:endParaRP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92E28EFF-E4D0-9022-4205-104886525796}"/>
              </a:ext>
            </a:extLst>
          </p:cNvPr>
          <p:cNvGrpSpPr/>
          <p:nvPr/>
        </p:nvGrpSpPr>
        <p:grpSpPr>
          <a:xfrm>
            <a:off x="3455346" y="2966530"/>
            <a:ext cx="2535621" cy="1353201"/>
            <a:chOff x="3455346" y="2966530"/>
            <a:chExt cx="2535621" cy="1353201"/>
          </a:xfrm>
        </p:grpSpPr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7242B1CE-8994-D5CE-1691-D8CFBAF518C8}"/>
                </a:ext>
              </a:extLst>
            </p:cNvPr>
            <p:cNvCxnSpPr/>
            <p:nvPr/>
          </p:nvCxnSpPr>
          <p:spPr>
            <a:xfrm>
              <a:off x="5990967" y="2979663"/>
              <a:ext cx="0" cy="134006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641D2C07-9A9A-8644-B3B6-13A6A83FB00E}"/>
                </a:ext>
              </a:extLst>
            </p:cNvPr>
            <p:cNvCxnSpPr/>
            <p:nvPr/>
          </p:nvCxnSpPr>
          <p:spPr>
            <a:xfrm>
              <a:off x="3455346" y="2966530"/>
              <a:ext cx="2535621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E868B077-ABD4-A15A-702E-F1716438B299}"/>
              </a:ext>
            </a:extLst>
          </p:cNvPr>
          <p:cNvGrpSpPr/>
          <p:nvPr/>
        </p:nvGrpSpPr>
        <p:grpSpPr>
          <a:xfrm>
            <a:off x="3909918" y="3794193"/>
            <a:ext cx="830319" cy="793551"/>
            <a:chOff x="3909918" y="3794193"/>
            <a:chExt cx="830319" cy="793551"/>
          </a:xfrm>
        </p:grpSpPr>
        <p:sp>
          <p:nvSpPr>
            <p:cNvPr id="13" name="円弧 12">
              <a:extLst>
                <a:ext uri="{FF2B5EF4-FFF2-40B4-BE49-F238E27FC236}">
                  <a16:creationId xmlns:a16="http://schemas.microsoft.com/office/drawing/2014/main" id="{136A5EFA-252D-976B-FA48-34BF482C64E9}"/>
                </a:ext>
              </a:extLst>
            </p:cNvPr>
            <p:cNvSpPr/>
            <p:nvPr/>
          </p:nvSpPr>
          <p:spPr>
            <a:xfrm>
              <a:off x="3909918" y="3972889"/>
              <a:ext cx="299545" cy="614855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987B4866-3484-307E-49D7-D6FAD1E5428D}"/>
                </a:ext>
              </a:extLst>
            </p:cNvPr>
            <p:cNvSpPr/>
            <p:nvPr/>
          </p:nvSpPr>
          <p:spPr>
            <a:xfrm>
              <a:off x="3951961" y="3794193"/>
              <a:ext cx="788276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400" dirty="0">
                  <a:solidFill>
                    <a:schemeClr val="tx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θ</a:t>
              </a:r>
              <a:endParaRPr kumimoji="1" lang="ja-JP" altLang="en-US" sz="24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119A0C70-FB38-3B4B-2FDA-8604DD47164E}"/>
              </a:ext>
            </a:extLst>
          </p:cNvPr>
          <p:cNvGrpSpPr/>
          <p:nvPr/>
        </p:nvGrpSpPr>
        <p:grpSpPr>
          <a:xfrm>
            <a:off x="3457938" y="2944899"/>
            <a:ext cx="2575071" cy="1353789"/>
            <a:chOff x="3457938" y="2944899"/>
            <a:chExt cx="2575071" cy="1353789"/>
          </a:xfrm>
        </p:grpSpPr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C87E9B53-5DAA-1800-974F-02D74E931B7D}"/>
                </a:ext>
              </a:extLst>
            </p:cNvPr>
            <p:cNvCxnSpPr/>
            <p:nvPr/>
          </p:nvCxnSpPr>
          <p:spPr>
            <a:xfrm flipV="1">
              <a:off x="3457938" y="4298688"/>
              <a:ext cx="2575071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A6E2E695-4DD8-D176-A41C-910E362B2311}"/>
                </a:ext>
              </a:extLst>
            </p:cNvPr>
            <p:cNvCxnSpPr/>
            <p:nvPr/>
          </p:nvCxnSpPr>
          <p:spPr>
            <a:xfrm rot="16200000" flipV="1">
              <a:off x="2815211" y="3592899"/>
              <a:ext cx="1296000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EDA3380-4307-DB90-C23B-BE1F67761DC6}"/>
              </a:ext>
            </a:extLst>
          </p:cNvPr>
          <p:cNvSpPr/>
          <p:nvPr/>
        </p:nvSpPr>
        <p:spPr>
          <a:xfrm>
            <a:off x="4046553" y="4393282"/>
            <a:ext cx="2448911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i="1" dirty="0">
                <a:solidFill>
                  <a:schemeClr val="tx1"/>
                </a:solidFill>
                <a:latin typeface="Bell MT" panose="02020503060305020303" pitchFamily="18" charset="0"/>
                <a:ea typeface="HG丸ｺﾞｼｯｸM-PRO" panose="020F0600000000000000" pitchFamily="50" charset="-128"/>
              </a:rPr>
              <a:t>v</a:t>
            </a:r>
            <a:r>
              <a:rPr kumimoji="1" lang="ja-JP" altLang="en-US" sz="4800" i="1" dirty="0">
                <a:solidFill>
                  <a:schemeClr val="tx1"/>
                </a:solidFill>
                <a:latin typeface="Bell MT" panose="02020503060305020303" pitchFamily="18" charset="0"/>
                <a:ea typeface="HG丸ｺﾞｼｯｸM-PRO" panose="020F0600000000000000" pitchFamily="50" charset="-128"/>
              </a:rPr>
              <a:t> </a:t>
            </a:r>
            <a:r>
              <a:rPr kumimoji="1" lang="en-US" altLang="ja-JP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cos</a:t>
            </a:r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θ</a:t>
            </a:r>
            <a:endParaRPr kumimoji="1" lang="ja-JP" altLang="en-US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C0AAC99-5958-1A5A-25A6-0B5E1042C8EB}"/>
              </a:ext>
            </a:extLst>
          </p:cNvPr>
          <p:cNvSpPr/>
          <p:nvPr/>
        </p:nvSpPr>
        <p:spPr>
          <a:xfrm>
            <a:off x="1150953" y="3095254"/>
            <a:ext cx="2448911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i="1" dirty="0">
                <a:solidFill>
                  <a:schemeClr val="tx1"/>
                </a:solidFill>
                <a:latin typeface="Bell MT" panose="02020503060305020303" pitchFamily="18" charset="0"/>
                <a:ea typeface="HG丸ｺﾞｼｯｸM-PRO" panose="020F0600000000000000" pitchFamily="50" charset="-128"/>
              </a:rPr>
              <a:t>v</a:t>
            </a:r>
            <a:r>
              <a:rPr kumimoji="1" lang="ja-JP" altLang="en-US" sz="2800" i="1" dirty="0">
                <a:solidFill>
                  <a:schemeClr val="tx1"/>
                </a:solidFill>
                <a:latin typeface="Bell MT" panose="02020503060305020303" pitchFamily="18" charset="0"/>
                <a:ea typeface="HG丸ｺﾞｼｯｸM-PRO" panose="020F0600000000000000" pitchFamily="50" charset="-128"/>
              </a:rPr>
              <a:t> </a:t>
            </a:r>
            <a:r>
              <a:rPr kumimoji="1" lang="en-US" altLang="ja-JP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sin</a:t>
            </a:r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θ</a:t>
            </a:r>
            <a:endParaRPr kumimoji="1" lang="ja-JP" altLang="en-US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4882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5038325" y="2978645"/>
            <a:ext cx="4354271" cy="2677074"/>
            <a:chOff x="5038325" y="2978645"/>
            <a:chExt cx="4354271" cy="2677074"/>
          </a:xfrm>
        </p:grpSpPr>
        <p:sp>
          <p:nvSpPr>
            <p:cNvPr id="98" name="正方形/長方形 97"/>
            <p:cNvSpPr>
              <a:spLocks noChangeAspect="1"/>
            </p:cNvSpPr>
            <p:nvPr/>
          </p:nvSpPr>
          <p:spPr>
            <a:xfrm>
              <a:off x="5038325" y="4029297"/>
              <a:ext cx="1169958" cy="68447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7200" dirty="0">
                  <a:solidFill>
                    <a:schemeClr val="tx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=</a:t>
              </a:r>
              <a:endParaRPr kumimoji="1" lang="ja-JP" altLang="en-US" sz="7200" baseline="-25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5531415" y="2978645"/>
              <a:ext cx="3861181" cy="2677074"/>
              <a:chOff x="5531415" y="2978645"/>
              <a:chExt cx="3861181" cy="2677074"/>
            </a:xfrm>
          </p:grpSpPr>
          <p:cxnSp>
            <p:nvCxnSpPr>
              <p:cNvPr id="119" name="直線矢印コネクタ 118"/>
              <p:cNvCxnSpPr/>
              <p:nvPr/>
            </p:nvCxnSpPr>
            <p:spPr>
              <a:xfrm flipV="1">
                <a:off x="6119044" y="5596759"/>
                <a:ext cx="2599287" cy="1385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線矢印コネクタ 119"/>
              <p:cNvCxnSpPr/>
              <p:nvPr/>
            </p:nvCxnSpPr>
            <p:spPr>
              <a:xfrm flipV="1">
                <a:off x="6065861" y="3332588"/>
                <a:ext cx="26726" cy="226646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線矢印コネクタ 117"/>
              <p:cNvCxnSpPr/>
              <p:nvPr/>
            </p:nvCxnSpPr>
            <p:spPr>
              <a:xfrm flipV="1">
                <a:off x="6072768" y="4422123"/>
                <a:ext cx="689028" cy="1169992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テキスト ボックス 120"/>
              <p:cNvSpPr txBox="1"/>
              <p:nvPr/>
            </p:nvSpPr>
            <p:spPr>
              <a:xfrm>
                <a:off x="8296577" y="4947833"/>
                <a:ext cx="10960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4000" i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x</a:t>
                </a:r>
                <a:endParaRPr kumimoji="1" lang="ja-JP" altLang="en-US" sz="4000" i="1" dirty="0">
                  <a:solidFill>
                    <a:srgbClr val="FF0000"/>
                  </a:solidFill>
                  <a:latin typeface="Bell MT" panose="02020503060305020303" pitchFamily="18" charset="0"/>
                </a:endParaRPr>
              </a:p>
            </p:txBody>
          </p:sp>
          <p:sp>
            <p:nvSpPr>
              <p:cNvPr id="122" name="テキスト ボックス 121"/>
              <p:cNvSpPr txBox="1"/>
              <p:nvPr/>
            </p:nvSpPr>
            <p:spPr>
              <a:xfrm>
                <a:off x="5531415" y="2978645"/>
                <a:ext cx="10960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4000" i="1" dirty="0">
                    <a:solidFill>
                      <a:srgbClr val="FF0000"/>
                    </a:solidFill>
                    <a:latin typeface="Bell MT" panose="02020503060305020303" pitchFamily="18" charset="0"/>
                  </a:rPr>
                  <a:t>y</a:t>
                </a:r>
                <a:endParaRPr kumimoji="1" lang="ja-JP" altLang="en-US" sz="4000" i="1" dirty="0">
                  <a:solidFill>
                    <a:srgbClr val="FF0000"/>
                  </a:solidFill>
                  <a:latin typeface="Bell MT" panose="02020503060305020303" pitchFamily="18" charset="0"/>
                </a:endParaRP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7178488" y="4988802"/>
                <a:ext cx="1086707" cy="40233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400" i="1" dirty="0">
                    <a:solidFill>
                      <a:schemeClr val="tx1"/>
                    </a:solidFill>
                    <a:latin typeface="Bell MT" panose="02020503060305020303" pitchFamily="18" charset="0"/>
                    <a:ea typeface="HG丸ｺﾞｼｯｸM-PRO" panose="020F0600000000000000" pitchFamily="50" charset="-128"/>
                  </a:rPr>
                  <a:t>v</a:t>
                </a:r>
                <a:r>
                  <a:rPr kumimoji="1" lang="en-US" altLang="ja-JP" sz="2400" baseline="-25000" dirty="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2</a:t>
                </a:r>
                <a:endParaRPr kumimoji="1" lang="ja-JP" altLang="en-US" sz="2400" baseline="-25000" dirty="0">
                  <a:solidFill>
                    <a:schemeClr val="tx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p:txBody>
          </p:sp>
          <p:cxnSp>
            <p:nvCxnSpPr>
              <p:cNvPr id="124" name="直線矢印コネクタ 123"/>
              <p:cNvCxnSpPr/>
              <p:nvPr/>
            </p:nvCxnSpPr>
            <p:spPr>
              <a:xfrm flipV="1">
                <a:off x="6109764" y="5074185"/>
                <a:ext cx="1234724" cy="513306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正方形/長方形 130"/>
              <p:cNvSpPr/>
              <p:nvPr/>
            </p:nvSpPr>
            <p:spPr>
              <a:xfrm>
                <a:off x="6069649" y="3958787"/>
                <a:ext cx="1086707" cy="40233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400" i="1" dirty="0">
                    <a:solidFill>
                      <a:schemeClr val="tx1"/>
                    </a:solidFill>
                    <a:latin typeface="Bell MT" panose="02020503060305020303" pitchFamily="18" charset="0"/>
                    <a:ea typeface="HG丸ｺﾞｼｯｸM-PRO" panose="020F0600000000000000" pitchFamily="50" charset="-128"/>
                  </a:rPr>
                  <a:t>v</a:t>
                </a:r>
                <a:r>
                  <a:rPr lang="en-US" altLang="ja-JP" sz="2400" baseline="-25000" dirty="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1</a:t>
                </a:r>
                <a:endParaRPr kumimoji="1" lang="ja-JP" altLang="en-US" sz="2400" baseline="-25000" dirty="0">
                  <a:solidFill>
                    <a:schemeClr val="tx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p:txBody>
          </p:sp>
        </p:grpSp>
      </p:grpSp>
      <p:grpSp>
        <p:nvGrpSpPr>
          <p:cNvPr id="3" name="グループ化 2"/>
          <p:cNvGrpSpPr>
            <a:grpSpLocks noChangeAspect="1"/>
          </p:cNvGrpSpPr>
          <p:nvPr/>
        </p:nvGrpSpPr>
        <p:grpSpPr>
          <a:xfrm>
            <a:off x="257560" y="3410584"/>
            <a:ext cx="3030091" cy="2629097"/>
            <a:chOff x="509812" y="3473648"/>
            <a:chExt cx="3443286" cy="2987613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509812" y="3473648"/>
              <a:ext cx="3443286" cy="2987613"/>
              <a:chOff x="509812" y="3473648"/>
              <a:chExt cx="3443286" cy="2987613"/>
            </a:xfrm>
          </p:grpSpPr>
          <p:cxnSp>
            <p:nvCxnSpPr>
              <p:cNvPr id="53" name="直線矢印コネクタ 52"/>
              <p:cNvCxnSpPr/>
              <p:nvPr/>
            </p:nvCxnSpPr>
            <p:spPr>
              <a:xfrm flipV="1">
                <a:off x="998508" y="4635062"/>
                <a:ext cx="782986" cy="1329536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矢印コネクタ 54"/>
              <p:cNvCxnSpPr/>
              <p:nvPr/>
            </p:nvCxnSpPr>
            <p:spPr>
              <a:xfrm>
                <a:off x="1051094" y="5985620"/>
                <a:ext cx="1840909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矢印コネクタ 55"/>
              <p:cNvCxnSpPr/>
              <p:nvPr/>
            </p:nvCxnSpPr>
            <p:spPr>
              <a:xfrm rot="16200000">
                <a:off x="-107341" y="4874481"/>
                <a:ext cx="2196000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テキスト ボックス 56"/>
              <p:cNvSpPr txBox="1"/>
              <p:nvPr/>
            </p:nvSpPr>
            <p:spPr>
              <a:xfrm>
                <a:off x="2707621" y="5753374"/>
                <a:ext cx="1245477" cy="707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4000" i="1" dirty="0">
                    <a:latin typeface="Bell MT" panose="02020503060305020303" pitchFamily="18" charset="0"/>
                  </a:rPr>
                  <a:t>x</a:t>
                </a:r>
                <a:endParaRPr kumimoji="1" lang="ja-JP" altLang="en-US" sz="4000" i="1" dirty="0">
                  <a:latin typeface="Bell MT" panose="02020503060305020303" pitchFamily="18" charset="0"/>
                </a:endParaRPr>
              </a:p>
            </p:txBody>
          </p:sp>
          <p:sp>
            <p:nvSpPr>
              <p:cNvPr id="58" name="テキスト ボックス 57"/>
              <p:cNvSpPr txBox="1"/>
              <p:nvPr/>
            </p:nvSpPr>
            <p:spPr>
              <a:xfrm>
                <a:off x="509812" y="3473648"/>
                <a:ext cx="124547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4000" i="1" dirty="0">
                    <a:latin typeface="Bell MT" panose="02020503060305020303" pitchFamily="18" charset="0"/>
                  </a:rPr>
                  <a:t>y</a:t>
                </a:r>
                <a:endParaRPr kumimoji="1" lang="ja-JP" altLang="en-US" sz="4000" i="1" dirty="0">
                  <a:latin typeface="Bell MT" panose="02020503060305020303" pitchFamily="18" charset="0"/>
                </a:endParaRP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1398125" y="4205147"/>
                <a:ext cx="1234894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400" i="1" dirty="0" smtClean="0">
                    <a:solidFill>
                      <a:srgbClr val="FF0000"/>
                    </a:solidFill>
                    <a:latin typeface="Bell MT" panose="02020503060305020303" pitchFamily="18" charset="0"/>
                    <a:ea typeface="HG丸ｺﾞｼｯｸM-PRO" panose="020F0600000000000000" pitchFamily="50" charset="-128"/>
                  </a:rPr>
                  <a:t>v</a:t>
                </a:r>
                <a:r>
                  <a:rPr kumimoji="1" lang="en-US" altLang="ja-JP" sz="2400" b="1" baseline="-25000" dirty="0" smtClean="0">
                    <a:solidFill>
                      <a:srgbClr val="FF0000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1</a:t>
                </a:r>
                <a:endParaRPr kumimoji="1" lang="ja-JP" altLang="en-US" sz="2400" b="1" baseline="-250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p:txBody>
          </p:sp>
        </p:grpSp>
        <p:cxnSp>
          <p:nvCxnSpPr>
            <p:cNvPr id="72" name="直線矢印コネクタ 71"/>
            <p:cNvCxnSpPr/>
            <p:nvPr/>
          </p:nvCxnSpPr>
          <p:spPr>
            <a:xfrm flipV="1">
              <a:off x="1040549" y="5376041"/>
              <a:ext cx="1403095" cy="58330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グループ化 111"/>
          <p:cNvGrpSpPr>
            <a:grpSpLocks noChangeAspect="1"/>
          </p:cNvGrpSpPr>
          <p:nvPr/>
        </p:nvGrpSpPr>
        <p:grpSpPr>
          <a:xfrm>
            <a:off x="670131" y="4427121"/>
            <a:ext cx="774317" cy="1203738"/>
            <a:chOff x="956671" y="4654572"/>
            <a:chExt cx="879903" cy="1367886"/>
          </a:xfrm>
        </p:grpSpPr>
        <p:cxnSp>
          <p:nvCxnSpPr>
            <p:cNvPr id="113" name="直線矢印コネクタ 112"/>
            <p:cNvCxnSpPr/>
            <p:nvPr/>
          </p:nvCxnSpPr>
          <p:spPr>
            <a:xfrm>
              <a:off x="977486" y="6010883"/>
              <a:ext cx="859088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矢印コネクタ 113"/>
            <p:cNvCxnSpPr/>
            <p:nvPr/>
          </p:nvCxnSpPr>
          <p:spPr>
            <a:xfrm flipH="1" flipV="1">
              <a:off x="956671" y="4654572"/>
              <a:ext cx="11616" cy="136788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グループ化 89"/>
          <p:cNvGrpSpPr/>
          <p:nvPr/>
        </p:nvGrpSpPr>
        <p:grpSpPr>
          <a:xfrm>
            <a:off x="2572229" y="1616764"/>
            <a:ext cx="1271720" cy="1169992"/>
            <a:chOff x="2563074" y="1620836"/>
            <a:chExt cx="1271720" cy="1169992"/>
          </a:xfrm>
        </p:grpSpPr>
        <p:cxnSp>
          <p:nvCxnSpPr>
            <p:cNvPr id="92" name="直線矢印コネクタ 91"/>
            <p:cNvCxnSpPr/>
            <p:nvPr/>
          </p:nvCxnSpPr>
          <p:spPr>
            <a:xfrm flipV="1">
              <a:off x="2600070" y="2272898"/>
              <a:ext cx="1234724" cy="513306"/>
            </a:xfrm>
            <a:prstGeom prst="straightConnector1">
              <a:avLst/>
            </a:prstGeom>
            <a:ln w="5715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矢印コネクタ 90"/>
            <p:cNvCxnSpPr/>
            <p:nvPr/>
          </p:nvCxnSpPr>
          <p:spPr>
            <a:xfrm flipV="1">
              <a:off x="2563074" y="1620836"/>
              <a:ext cx="689028" cy="116999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テキスト ボックス 22"/>
          <p:cNvSpPr txBox="1"/>
          <p:nvPr/>
        </p:nvSpPr>
        <p:spPr>
          <a:xfrm>
            <a:off x="457199" y="346840"/>
            <a:ext cx="6035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速度の分解</a:t>
            </a:r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と合成</a:t>
            </a:r>
            <a:r>
              <a:rPr kumimoji="1"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・・・</a:t>
            </a:r>
          </a:p>
        </p:txBody>
      </p:sp>
      <p:grpSp>
        <p:nvGrpSpPr>
          <p:cNvPr id="16" name="グループ化 15"/>
          <p:cNvGrpSpPr/>
          <p:nvPr/>
        </p:nvGrpSpPr>
        <p:grpSpPr>
          <a:xfrm>
            <a:off x="-61638" y="4208786"/>
            <a:ext cx="2515799" cy="1924073"/>
            <a:chOff x="-155838" y="4297286"/>
            <a:chExt cx="2515799" cy="1924073"/>
          </a:xfrm>
        </p:grpSpPr>
        <p:sp>
          <p:nvSpPr>
            <p:cNvPr id="67" name="正方形/長方形 66"/>
            <p:cNvSpPr>
              <a:spLocks noChangeAspect="1"/>
            </p:cNvSpPr>
            <p:nvPr/>
          </p:nvSpPr>
          <p:spPr>
            <a:xfrm>
              <a:off x="204918" y="5819023"/>
              <a:ext cx="2155043" cy="402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i="1" dirty="0">
                  <a:solidFill>
                    <a:srgbClr val="FF0000"/>
                  </a:solidFill>
                  <a:latin typeface="Bell MT" panose="02020503060305020303" pitchFamily="18" charset="0"/>
                  <a:ea typeface="HG丸ｺﾞｼｯｸM-PRO" panose="020F0600000000000000" pitchFamily="50" charset="-128"/>
                </a:rPr>
                <a:t>v</a:t>
              </a:r>
              <a:r>
                <a:rPr lang="en-US" altLang="ja-JP" sz="1600" baseline="-250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</a:t>
              </a:r>
              <a:r>
                <a:rPr kumimoji="1" lang="en-US" altLang="ja-JP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cos</a:t>
              </a:r>
              <a:r>
                <a:rPr lang="ja-JP" altLang="en-US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 </a:t>
              </a:r>
              <a:r>
                <a:rPr lang="en-US" altLang="ja-JP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θ</a:t>
              </a:r>
              <a:r>
                <a:rPr lang="en-US" altLang="ja-JP" sz="1600" baseline="-250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</a:t>
              </a:r>
              <a:endParaRPr kumimoji="1" lang="ja-JP" altLang="en-US" sz="1600" baseline="-250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68" name="正方形/長方形 67"/>
            <p:cNvSpPr>
              <a:spLocks noChangeAspect="1"/>
            </p:cNvSpPr>
            <p:nvPr/>
          </p:nvSpPr>
          <p:spPr>
            <a:xfrm>
              <a:off x="-155838" y="4297286"/>
              <a:ext cx="1215115" cy="3745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i="1" dirty="0">
                  <a:solidFill>
                    <a:srgbClr val="FF0000"/>
                  </a:solidFill>
                  <a:latin typeface="Bell MT" panose="02020503060305020303" pitchFamily="18" charset="0"/>
                  <a:ea typeface="HG丸ｺﾞｼｯｸM-PRO" panose="020F0600000000000000" pitchFamily="50" charset="-128"/>
                </a:rPr>
                <a:t>v</a:t>
              </a:r>
              <a:r>
                <a:rPr lang="en-US" altLang="ja-JP" sz="1600" baseline="-250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</a:t>
              </a:r>
              <a:r>
                <a:rPr kumimoji="1" lang="en-US" altLang="ja-JP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sin</a:t>
              </a:r>
              <a:r>
                <a:rPr lang="ja-JP" altLang="en-US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 </a:t>
              </a:r>
              <a:r>
                <a:rPr lang="en-US" altLang="ja-JP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θ</a:t>
              </a:r>
              <a:r>
                <a:rPr lang="en-US" altLang="ja-JP" sz="1600" baseline="-250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</a:t>
              </a:r>
              <a:endParaRPr lang="ja-JP" altLang="en-US" sz="1600" baseline="-250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algn="ctr"/>
              <a:endParaRPr kumimoji="1" lang="ja-JP" altLang="en-US" sz="16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sp>
        <p:nvSpPr>
          <p:cNvPr id="35" name="正方形/長方形 34"/>
          <p:cNvSpPr/>
          <p:nvPr/>
        </p:nvSpPr>
        <p:spPr>
          <a:xfrm>
            <a:off x="2598763" y="1099290"/>
            <a:ext cx="1234894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i="1" dirty="0">
                <a:solidFill>
                  <a:schemeClr val="tx1"/>
                </a:solidFill>
                <a:latin typeface="Bell MT" panose="02020503060305020303" pitchFamily="18" charset="0"/>
                <a:ea typeface="HG丸ｺﾞｼｯｸM-PRO" panose="020F0600000000000000" pitchFamily="50" charset="-128"/>
              </a:rPr>
              <a:t>v</a:t>
            </a:r>
            <a:r>
              <a:rPr kumimoji="1" lang="en-US" altLang="ja-JP" sz="2400" baseline="-25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endParaRPr kumimoji="1" lang="ja-JP" altLang="en-US" sz="2400" baseline="-25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3550240" y="2110151"/>
            <a:ext cx="1234894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i="1" dirty="0">
                <a:solidFill>
                  <a:schemeClr val="tx1"/>
                </a:solidFill>
                <a:latin typeface="Bell MT" panose="02020503060305020303" pitchFamily="18" charset="0"/>
                <a:ea typeface="HG丸ｺﾞｼｯｸM-PRO" panose="020F0600000000000000" pitchFamily="50" charset="-128"/>
              </a:rPr>
              <a:t>v</a:t>
            </a:r>
            <a:r>
              <a:rPr kumimoji="1" lang="ja-JP" altLang="en-US" sz="2400" baseline="-25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</a:t>
            </a:r>
          </a:p>
        </p:txBody>
      </p:sp>
      <p:grpSp>
        <p:nvGrpSpPr>
          <p:cNvPr id="5" name="グループ化 4"/>
          <p:cNvGrpSpPr>
            <a:grpSpLocks noChangeAspect="1"/>
          </p:cNvGrpSpPr>
          <p:nvPr/>
        </p:nvGrpSpPr>
        <p:grpSpPr>
          <a:xfrm>
            <a:off x="362606" y="4995495"/>
            <a:ext cx="1121702" cy="1155565"/>
            <a:chOff x="567559" y="5292613"/>
            <a:chExt cx="1274660" cy="1313140"/>
          </a:xfrm>
        </p:grpSpPr>
        <p:sp>
          <p:nvSpPr>
            <p:cNvPr id="4" name="円弧 3"/>
            <p:cNvSpPr/>
            <p:nvPr/>
          </p:nvSpPr>
          <p:spPr>
            <a:xfrm>
              <a:off x="567559" y="5628290"/>
              <a:ext cx="804041" cy="977463"/>
            </a:xfrm>
            <a:prstGeom prst="arc">
              <a:avLst>
                <a:gd name="adj1" fmla="val 17267118"/>
                <a:gd name="adj2" fmla="val 20867888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1057594" y="5292613"/>
              <a:ext cx="784625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>
                  <a:solidFill>
                    <a:schemeClr val="tx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θ</a:t>
              </a:r>
              <a:r>
                <a:rPr kumimoji="1" lang="en-US" altLang="ja-JP" baseline="-25000" dirty="0">
                  <a:solidFill>
                    <a:schemeClr val="tx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</a:t>
              </a:r>
              <a:endParaRPr kumimoji="1" lang="ja-JP" altLang="en-US" baseline="-25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sp>
        <p:nvSpPr>
          <p:cNvPr id="43" name="正方形/長方形 42"/>
          <p:cNvSpPr/>
          <p:nvPr/>
        </p:nvSpPr>
        <p:spPr>
          <a:xfrm>
            <a:off x="2057920" y="4032692"/>
            <a:ext cx="1169959" cy="684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+</a:t>
            </a:r>
            <a:endParaRPr kumimoji="1" lang="ja-JP" altLang="en-US" sz="7200" baseline="-25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2558033" y="3445447"/>
            <a:ext cx="3647898" cy="2719216"/>
            <a:chOff x="115225" y="894690"/>
            <a:chExt cx="3647898" cy="2719216"/>
          </a:xfrm>
        </p:grpSpPr>
        <p:sp>
          <p:nvSpPr>
            <p:cNvPr id="75" name="テキスト ボックス 74"/>
            <p:cNvSpPr txBox="1"/>
            <p:nvPr/>
          </p:nvSpPr>
          <p:spPr>
            <a:xfrm>
              <a:off x="2667104" y="2839961"/>
              <a:ext cx="1096019" cy="622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i="1" dirty="0">
                  <a:latin typeface="Bell MT" panose="02020503060305020303" pitchFamily="18" charset="0"/>
                </a:rPr>
                <a:t>x</a:t>
              </a:r>
              <a:endParaRPr kumimoji="1" lang="ja-JP" altLang="en-US" sz="4000" i="1" dirty="0">
                <a:latin typeface="Bell MT" panose="02020503060305020303" pitchFamily="18" charset="0"/>
              </a:endParaRPr>
            </a:p>
          </p:txBody>
        </p:sp>
        <p:grpSp>
          <p:nvGrpSpPr>
            <p:cNvPr id="8" name="グループ化 7"/>
            <p:cNvGrpSpPr/>
            <p:nvPr/>
          </p:nvGrpSpPr>
          <p:grpSpPr>
            <a:xfrm>
              <a:off x="115225" y="894690"/>
              <a:ext cx="2973174" cy="2719216"/>
              <a:chOff x="115225" y="894690"/>
              <a:chExt cx="2973174" cy="2719216"/>
            </a:xfrm>
          </p:grpSpPr>
          <p:grpSp>
            <p:nvGrpSpPr>
              <p:cNvPr id="7" name="グループ化 6"/>
              <p:cNvGrpSpPr/>
              <p:nvPr/>
            </p:nvGrpSpPr>
            <p:grpSpPr>
              <a:xfrm>
                <a:off x="614261" y="894690"/>
                <a:ext cx="2474138" cy="2719216"/>
                <a:chOff x="614261" y="894690"/>
                <a:chExt cx="2474138" cy="2719216"/>
              </a:xfrm>
            </p:grpSpPr>
            <p:cxnSp>
              <p:nvCxnSpPr>
                <p:cNvPr id="71" name="直線矢印コネクタ 70"/>
                <p:cNvCxnSpPr/>
                <p:nvPr/>
              </p:nvCxnSpPr>
              <p:spPr>
                <a:xfrm flipV="1">
                  <a:off x="1044313" y="1916735"/>
                  <a:ext cx="689028" cy="1169992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直線矢印コネクタ 72"/>
                <p:cNvCxnSpPr/>
                <p:nvPr/>
              </p:nvCxnSpPr>
              <p:spPr>
                <a:xfrm>
                  <a:off x="1090589" y="3105227"/>
                  <a:ext cx="1620000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線矢印コネクタ 73"/>
                <p:cNvCxnSpPr/>
                <p:nvPr/>
              </p:nvCxnSpPr>
              <p:spPr>
                <a:xfrm rot="16200000">
                  <a:off x="71166" y="2127424"/>
                  <a:ext cx="1932480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" name="テキスト ボックス 75"/>
                <p:cNvSpPr txBox="1"/>
                <p:nvPr/>
              </p:nvSpPr>
              <p:spPr>
                <a:xfrm>
                  <a:off x="614261" y="894690"/>
                  <a:ext cx="1096019" cy="6229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4000" i="1" dirty="0">
                      <a:latin typeface="Bell MT" panose="02020503060305020303" pitchFamily="18" charset="0"/>
                    </a:rPr>
                    <a:t>y</a:t>
                  </a:r>
                  <a:endParaRPr kumimoji="1" lang="ja-JP" altLang="en-US" sz="4000" i="1" dirty="0">
                    <a:latin typeface="Bell MT" panose="02020503060305020303" pitchFamily="18" charset="0"/>
                  </a:endParaRPr>
                </a:p>
              </p:txBody>
            </p:sp>
            <p:sp>
              <p:nvSpPr>
                <p:cNvPr id="77" name="正方形/長方形 76"/>
                <p:cNvSpPr/>
                <p:nvPr/>
              </p:nvSpPr>
              <p:spPr>
                <a:xfrm>
                  <a:off x="1992379" y="2231164"/>
                  <a:ext cx="1086707" cy="40233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en-US" altLang="ja-JP" sz="2400" i="1" dirty="0">
                      <a:solidFill>
                        <a:srgbClr val="0070C0"/>
                      </a:solidFill>
                      <a:latin typeface="Bell MT" panose="02020503060305020303" pitchFamily="18" charset="0"/>
                      <a:ea typeface="HG丸ｺﾞｼｯｸM-PRO" panose="020F0600000000000000" pitchFamily="50" charset="-128"/>
                    </a:rPr>
                    <a:t>v</a:t>
                  </a:r>
                  <a:r>
                    <a:rPr kumimoji="1" lang="en-US" altLang="ja-JP" sz="2400" b="1" baseline="-25000" dirty="0">
                      <a:solidFill>
                        <a:srgbClr val="0070C0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rPr>
                    <a:t>2</a:t>
                  </a:r>
                  <a:endParaRPr kumimoji="1" lang="ja-JP" altLang="en-US" sz="2400" b="1" baseline="-25000" dirty="0">
                    <a:solidFill>
                      <a:srgbClr val="0070C0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endParaRPr>
                </a:p>
              </p:txBody>
            </p:sp>
            <p:cxnSp>
              <p:nvCxnSpPr>
                <p:cNvPr id="70" name="直線矢印コネクタ 69"/>
                <p:cNvCxnSpPr/>
                <p:nvPr/>
              </p:nvCxnSpPr>
              <p:spPr>
                <a:xfrm flipV="1">
                  <a:off x="1081309" y="2568795"/>
                  <a:ext cx="1234724" cy="513306"/>
                </a:xfrm>
                <a:prstGeom prst="straightConnector1">
                  <a:avLst/>
                </a:prstGeom>
                <a:ln w="57150">
                  <a:solidFill>
                    <a:schemeClr val="tx1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直線矢印コネクタ 78"/>
                <p:cNvCxnSpPr/>
                <p:nvPr/>
              </p:nvCxnSpPr>
              <p:spPr>
                <a:xfrm flipV="1">
                  <a:off x="1025815" y="3095449"/>
                  <a:ext cx="1267118" cy="0"/>
                </a:xfrm>
                <a:prstGeom prst="straightConnector1">
                  <a:avLst/>
                </a:prstGeom>
                <a:ln w="57150">
                  <a:solidFill>
                    <a:schemeClr val="accent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直線矢印コネクタ 79"/>
                <p:cNvCxnSpPr/>
                <p:nvPr/>
              </p:nvCxnSpPr>
              <p:spPr>
                <a:xfrm flipV="1">
                  <a:off x="1025815" y="2492839"/>
                  <a:ext cx="6953" cy="612000"/>
                </a:xfrm>
                <a:prstGeom prst="straightConnector1">
                  <a:avLst/>
                </a:prstGeom>
                <a:ln w="57150">
                  <a:solidFill>
                    <a:schemeClr val="accent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正方形/長方形 81"/>
                <p:cNvSpPr/>
                <p:nvPr/>
              </p:nvSpPr>
              <p:spPr>
                <a:xfrm>
                  <a:off x="933357" y="3211570"/>
                  <a:ext cx="2155042" cy="40233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en-US" altLang="ja-JP" sz="2000" i="1" dirty="0">
                      <a:solidFill>
                        <a:schemeClr val="accent1"/>
                      </a:solidFill>
                      <a:latin typeface="Bell MT" panose="02020503060305020303" pitchFamily="18" charset="0"/>
                      <a:ea typeface="HG丸ｺﾞｼｯｸM-PRO" panose="020F0600000000000000" pitchFamily="50" charset="-128"/>
                    </a:rPr>
                    <a:t>v</a:t>
                  </a:r>
                  <a:r>
                    <a:rPr lang="en-US" altLang="ja-JP" sz="1600" baseline="-25000" dirty="0">
                      <a:solidFill>
                        <a:schemeClr val="accent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rPr>
                    <a:t>2</a:t>
                  </a:r>
                  <a:r>
                    <a:rPr lang="ja-JP" altLang="en-US" sz="1600" baseline="-25000" dirty="0">
                      <a:solidFill>
                        <a:schemeClr val="accent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rPr>
                    <a:t> </a:t>
                  </a:r>
                  <a:r>
                    <a:rPr kumimoji="1" lang="en-US" altLang="ja-JP" sz="1600" dirty="0">
                      <a:solidFill>
                        <a:schemeClr val="accent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rPr>
                    <a:t>cos</a:t>
                  </a:r>
                  <a:r>
                    <a:rPr lang="ja-JP" altLang="en-US" sz="1600" dirty="0">
                      <a:solidFill>
                        <a:schemeClr val="accent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rPr>
                    <a:t> </a:t>
                  </a:r>
                  <a:r>
                    <a:rPr lang="en-US" altLang="ja-JP" sz="1600" dirty="0">
                      <a:solidFill>
                        <a:schemeClr val="accent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rPr>
                    <a:t>θ</a:t>
                  </a:r>
                  <a:r>
                    <a:rPr lang="en-US" altLang="ja-JP" sz="1600" baseline="-25000" dirty="0">
                      <a:solidFill>
                        <a:schemeClr val="accent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rPr>
                    <a:t>2</a:t>
                  </a:r>
                  <a:endParaRPr kumimoji="1" lang="ja-JP" altLang="en-US" sz="1600" baseline="-25000" dirty="0">
                    <a:solidFill>
                      <a:schemeClr val="accent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endParaRPr>
                </a:p>
              </p:txBody>
            </p:sp>
            <p:sp>
              <p:nvSpPr>
                <p:cNvPr id="85" name="円弧 84"/>
                <p:cNvSpPr/>
                <p:nvPr/>
              </p:nvSpPr>
              <p:spPr>
                <a:xfrm>
                  <a:off x="984171" y="2707530"/>
                  <a:ext cx="707556" cy="860168"/>
                </a:xfrm>
                <a:prstGeom prst="arc">
                  <a:avLst>
                    <a:gd name="adj1" fmla="val 18898377"/>
                    <a:gd name="adj2" fmla="val 20959186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正方形/長方形 85"/>
                <p:cNvSpPr/>
                <p:nvPr/>
              </p:nvSpPr>
              <p:spPr>
                <a:xfrm>
                  <a:off x="1296453" y="2682110"/>
                  <a:ext cx="1190775" cy="40233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ja-JP" dirty="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rPr>
                    <a:t>θ</a:t>
                  </a:r>
                  <a:r>
                    <a:rPr kumimoji="1" lang="en-US" altLang="ja-JP" baseline="-25000" dirty="0">
                      <a:solidFill>
                        <a:schemeClr val="tx1"/>
                      </a:solidFill>
                      <a:latin typeface="HG丸ｺﾞｼｯｸM-PRO" panose="020F0600000000000000" pitchFamily="50" charset="-128"/>
                      <a:ea typeface="HG丸ｺﾞｼｯｸM-PRO" panose="020F0600000000000000" pitchFamily="50" charset="-128"/>
                    </a:rPr>
                    <a:t>2</a:t>
                  </a:r>
                  <a:endParaRPr kumimoji="1" lang="ja-JP" altLang="en-US" baseline="-25000" dirty="0">
                    <a:solidFill>
                      <a:schemeClr val="tx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endParaRPr>
                </a:p>
              </p:txBody>
            </p:sp>
          </p:grpSp>
          <p:sp>
            <p:nvSpPr>
              <p:cNvPr id="83" name="正方形/長方形 82"/>
              <p:cNvSpPr/>
              <p:nvPr/>
            </p:nvSpPr>
            <p:spPr>
              <a:xfrm>
                <a:off x="115225" y="2256832"/>
                <a:ext cx="1433614" cy="16609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i="1" dirty="0">
                    <a:solidFill>
                      <a:schemeClr val="accent1"/>
                    </a:solidFill>
                    <a:latin typeface="Bell MT" panose="02020503060305020303" pitchFamily="18" charset="0"/>
                    <a:ea typeface="HG丸ｺﾞｼｯｸM-PRO" panose="020F0600000000000000" pitchFamily="50" charset="-128"/>
                  </a:rPr>
                  <a:t>v</a:t>
                </a:r>
                <a:r>
                  <a:rPr lang="en-US" altLang="ja-JP" sz="1600" baseline="-25000" dirty="0">
                    <a:solidFill>
                      <a:schemeClr val="accent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2</a:t>
                </a:r>
                <a:r>
                  <a:rPr lang="ja-JP" altLang="en-US" sz="1600" baseline="-25000" dirty="0">
                    <a:solidFill>
                      <a:schemeClr val="accent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 </a:t>
                </a:r>
                <a:r>
                  <a:rPr kumimoji="1" lang="en-US" altLang="ja-JP" sz="1600" dirty="0">
                    <a:solidFill>
                      <a:schemeClr val="accent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sin</a:t>
                </a:r>
                <a:r>
                  <a:rPr lang="ja-JP" altLang="en-US" sz="1600" dirty="0">
                    <a:solidFill>
                      <a:schemeClr val="accent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 </a:t>
                </a:r>
                <a:r>
                  <a:rPr lang="en-US" altLang="ja-JP" sz="1600" dirty="0">
                    <a:solidFill>
                      <a:schemeClr val="accent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θ</a:t>
                </a:r>
                <a:r>
                  <a:rPr lang="en-US" altLang="ja-JP" sz="1600" baseline="-25000" dirty="0">
                    <a:solidFill>
                      <a:schemeClr val="accent1"/>
                    </a:solidFill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2</a:t>
                </a:r>
                <a:endParaRPr lang="ja-JP" altLang="en-US" sz="1600" baseline="-25000" dirty="0">
                  <a:solidFill>
                    <a:schemeClr val="accent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pPr algn="ctr"/>
                <a:endParaRPr kumimoji="1" lang="ja-JP" altLang="en-US" sz="1600" dirty="0">
                  <a:solidFill>
                    <a:schemeClr val="accent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p:txBody>
          </p:sp>
        </p:grpSp>
      </p:grpSp>
      <p:grpSp>
        <p:nvGrpSpPr>
          <p:cNvPr id="27" name="グループ化 26"/>
          <p:cNvGrpSpPr/>
          <p:nvPr/>
        </p:nvGrpSpPr>
        <p:grpSpPr>
          <a:xfrm>
            <a:off x="5467824" y="2961901"/>
            <a:ext cx="2155043" cy="3386347"/>
            <a:chOff x="5467824" y="2961901"/>
            <a:chExt cx="2155043" cy="3386347"/>
          </a:xfrm>
        </p:grpSpPr>
        <p:sp>
          <p:nvSpPr>
            <p:cNvPr id="132" name="正方形/長方形 131"/>
            <p:cNvSpPr/>
            <p:nvPr/>
          </p:nvSpPr>
          <p:spPr>
            <a:xfrm>
              <a:off x="5652449" y="2961901"/>
              <a:ext cx="1433614" cy="2682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i="1" dirty="0">
                  <a:solidFill>
                    <a:srgbClr val="FF0000"/>
                  </a:solidFill>
                  <a:latin typeface="Bell MT" panose="02020503060305020303" pitchFamily="18" charset="0"/>
                  <a:ea typeface="HG丸ｺﾞｼｯｸM-PRO" panose="020F0600000000000000" pitchFamily="50" charset="-128"/>
                </a:rPr>
                <a:t>v</a:t>
              </a:r>
              <a:r>
                <a:rPr lang="en-US" altLang="ja-JP" sz="1600" baseline="-250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</a:t>
              </a:r>
              <a:r>
                <a:rPr lang="ja-JP" altLang="en-US" sz="1600" baseline="-250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 </a:t>
              </a:r>
              <a:r>
                <a:rPr kumimoji="1" lang="en-US" altLang="ja-JP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sin</a:t>
              </a:r>
              <a:r>
                <a:rPr lang="ja-JP" altLang="en-US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 </a:t>
              </a:r>
              <a:r>
                <a:rPr lang="en-US" altLang="ja-JP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θ</a:t>
              </a:r>
              <a:r>
                <a:rPr lang="en-US" altLang="ja-JP" sz="1600" baseline="-250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</a:t>
              </a:r>
              <a:endParaRPr lang="ja-JP" altLang="en-US" sz="1600" baseline="-250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algn="ctr"/>
              <a:endParaRPr kumimoji="1" lang="ja-JP" altLang="en-US" sz="16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5467824" y="5945912"/>
              <a:ext cx="2155043" cy="402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i="1" dirty="0">
                  <a:solidFill>
                    <a:srgbClr val="FF0000"/>
                  </a:solidFill>
                  <a:latin typeface="Bell MT" panose="02020503060305020303" pitchFamily="18" charset="0"/>
                  <a:ea typeface="HG丸ｺﾞｼｯｸM-PRO" panose="020F0600000000000000" pitchFamily="50" charset="-128"/>
                </a:rPr>
                <a:t>v</a:t>
              </a:r>
              <a:r>
                <a:rPr lang="en-US" altLang="ja-JP" sz="1600" baseline="-250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</a:t>
              </a:r>
              <a:r>
                <a:rPr lang="ja-JP" altLang="en-US" sz="1600" baseline="-250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 </a:t>
              </a:r>
              <a:r>
                <a:rPr kumimoji="1" lang="en-US" altLang="ja-JP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cos</a:t>
              </a:r>
              <a:r>
                <a:rPr lang="ja-JP" altLang="en-US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 </a:t>
              </a:r>
              <a:r>
                <a:rPr lang="en-US" altLang="ja-JP" sz="16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θ</a:t>
              </a:r>
              <a:r>
                <a:rPr lang="en-US" altLang="ja-JP" sz="1600" baseline="-25000" dirty="0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</a:t>
              </a:r>
              <a:endParaRPr kumimoji="1" lang="ja-JP" altLang="en-US" sz="1600" baseline="-250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6746111" y="2939793"/>
            <a:ext cx="2155043" cy="3404891"/>
            <a:chOff x="6619637" y="2954760"/>
            <a:chExt cx="2155043" cy="3404891"/>
          </a:xfrm>
        </p:grpSpPr>
        <p:sp>
          <p:nvSpPr>
            <p:cNvPr id="127" name="正方形/長方形 126"/>
            <p:cNvSpPr/>
            <p:nvPr/>
          </p:nvSpPr>
          <p:spPr>
            <a:xfrm>
              <a:off x="6619637" y="5957315"/>
              <a:ext cx="2155043" cy="402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tx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+ </a:t>
              </a:r>
              <a:r>
                <a:rPr kumimoji="1" lang="en-US" altLang="ja-JP" sz="2000" i="1" dirty="0">
                  <a:solidFill>
                    <a:schemeClr val="accent1"/>
                  </a:solidFill>
                  <a:latin typeface="Bell MT" panose="02020503060305020303" pitchFamily="18" charset="0"/>
                  <a:ea typeface="HG丸ｺﾞｼｯｸM-PRO" panose="020F0600000000000000" pitchFamily="50" charset="-128"/>
                </a:rPr>
                <a:t>v</a:t>
              </a:r>
              <a:r>
                <a:rPr lang="en-US" altLang="ja-JP" sz="1600" b="1" baseline="-25000" dirty="0">
                  <a:solidFill>
                    <a:schemeClr val="accent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2</a:t>
              </a:r>
              <a:r>
                <a:rPr lang="ja-JP" altLang="en-US" sz="1600" b="1" baseline="-25000" dirty="0">
                  <a:solidFill>
                    <a:schemeClr val="accent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 </a:t>
              </a:r>
              <a:r>
                <a:rPr kumimoji="1" lang="en-US" altLang="ja-JP" sz="1600" b="1" dirty="0">
                  <a:solidFill>
                    <a:schemeClr val="accent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cos</a:t>
              </a:r>
              <a:r>
                <a:rPr lang="ja-JP" altLang="en-US" sz="1600" b="1" dirty="0">
                  <a:solidFill>
                    <a:schemeClr val="accent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 </a:t>
              </a:r>
              <a:r>
                <a:rPr lang="en-US" altLang="ja-JP" sz="1600" b="1" dirty="0">
                  <a:solidFill>
                    <a:schemeClr val="accent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θ</a:t>
              </a:r>
              <a:r>
                <a:rPr lang="en-US" altLang="ja-JP" sz="1600" b="1" baseline="-25000" dirty="0">
                  <a:solidFill>
                    <a:schemeClr val="accent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2</a:t>
              </a:r>
              <a:endParaRPr kumimoji="1" lang="ja-JP" altLang="en-US" sz="1600" b="1" baseline="-25000" dirty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6701880" y="2954760"/>
              <a:ext cx="1433614" cy="2682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tx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+ </a:t>
              </a:r>
              <a:r>
                <a:rPr kumimoji="1" lang="en-US" altLang="ja-JP" sz="2000" i="1" dirty="0">
                  <a:solidFill>
                    <a:schemeClr val="accent1"/>
                  </a:solidFill>
                  <a:latin typeface="Bell MT" panose="02020503060305020303" pitchFamily="18" charset="0"/>
                  <a:ea typeface="HG丸ｺﾞｼｯｸM-PRO" panose="020F0600000000000000" pitchFamily="50" charset="-128"/>
                </a:rPr>
                <a:t>v</a:t>
              </a:r>
              <a:r>
                <a:rPr lang="en-US" altLang="ja-JP" sz="1600" b="1" baseline="-25000" dirty="0">
                  <a:solidFill>
                    <a:schemeClr val="accent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2</a:t>
              </a:r>
              <a:r>
                <a:rPr lang="ja-JP" altLang="en-US" sz="1600" b="1" baseline="-25000" dirty="0">
                  <a:solidFill>
                    <a:schemeClr val="accent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 </a:t>
              </a:r>
              <a:r>
                <a:rPr kumimoji="1" lang="en-US" altLang="ja-JP" sz="1600" b="1" dirty="0">
                  <a:solidFill>
                    <a:schemeClr val="accent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sin</a:t>
              </a:r>
              <a:r>
                <a:rPr lang="ja-JP" altLang="en-US" sz="1600" b="1" dirty="0">
                  <a:solidFill>
                    <a:schemeClr val="accent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 </a:t>
              </a:r>
              <a:r>
                <a:rPr lang="en-US" altLang="ja-JP" sz="1600" b="1" dirty="0">
                  <a:solidFill>
                    <a:schemeClr val="accent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θ</a:t>
              </a:r>
              <a:r>
                <a:rPr lang="en-US" altLang="ja-JP" sz="1600" b="1" baseline="-25000" dirty="0">
                  <a:solidFill>
                    <a:schemeClr val="accent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2</a:t>
              </a:r>
              <a:endParaRPr lang="ja-JP" altLang="en-US" sz="1600" b="1" baseline="-25000" dirty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algn="ctr"/>
              <a:endParaRPr kumimoji="1" lang="ja-JP" altLang="en-US" sz="16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grpSp>
        <p:nvGrpSpPr>
          <p:cNvPr id="135" name="グループ化 134"/>
          <p:cNvGrpSpPr/>
          <p:nvPr/>
        </p:nvGrpSpPr>
        <p:grpSpPr>
          <a:xfrm>
            <a:off x="5928786" y="3836654"/>
            <a:ext cx="2092126" cy="1745280"/>
            <a:chOff x="6061272" y="3838344"/>
            <a:chExt cx="2092126" cy="1745280"/>
          </a:xfrm>
        </p:grpSpPr>
        <p:cxnSp>
          <p:nvCxnSpPr>
            <p:cNvPr id="30" name="直線コネクタ 29"/>
            <p:cNvCxnSpPr/>
            <p:nvPr/>
          </p:nvCxnSpPr>
          <p:spPr>
            <a:xfrm>
              <a:off x="6061272" y="3838344"/>
              <a:ext cx="208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/>
            <p:cNvCxnSpPr/>
            <p:nvPr/>
          </p:nvCxnSpPr>
          <p:spPr>
            <a:xfrm rot="16200000">
              <a:off x="7289398" y="4719624"/>
              <a:ext cx="172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5" name="直線矢印コネクタ 124"/>
          <p:cNvCxnSpPr/>
          <p:nvPr/>
        </p:nvCxnSpPr>
        <p:spPr>
          <a:xfrm flipV="1">
            <a:off x="3451304" y="5625314"/>
            <a:ext cx="1267118" cy="0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線矢印コネクタ 125"/>
          <p:cNvCxnSpPr/>
          <p:nvPr/>
        </p:nvCxnSpPr>
        <p:spPr>
          <a:xfrm flipV="1">
            <a:off x="3466215" y="5039235"/>
            <a:ext cx="16288" cy="612000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矢印コネクタ 135"/>
          <p:cNvCxnSpPr/>
          <p:nvPr/>
        </p:nvCxnSpPr>
        <p:spPr>
          <a:xfrm flipV="1">
            <a:off x="6079283" y="3836566"/>
            <a:ext cx="1944000" cy="1764000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正方形/長方形 138"/>
          <p:cNvSpPr/>
          <p:nvPr/>
        </p:nvSpPr>
        <p:spPr>
          <a:xfrm>
            <a:off x="7178722" y="3336756"/>
            <a:ext cx="1722432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i="1" dirty="0">
                <a:solidFill>
                  <a:srgbClr val="00B050"/>
                </a:solidFill>
                <a:latin typeface="Bell MT" panose="02020503060305020303" pitchFamily="18" charset="0"/>
                <a:ea typeface="HG丸ｺﾞｼｯｸM-PRO" panose="020F0600000000000000" pitchFamily="50" charset="-128"/>
              </a:rPr>
              <a:t>v</a:t>
            </a:r>
            <a:r>
              <a:rPr lang="en-US" altLang="ja-JP" sz="2400" b="1" baseline="-25000" dirty="0">
                <a:solidFill>
                  <a:srgbClr val="00B0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2400" b="1" dirty="0">
                <a:solidFill>
                  <a:srgbClr val="00B0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kumimoji="1" lang="en-US" altLang="ja-JP" sz="2400" b="1" dirty="0">
                <a:solidFill>
                  <a:srgbClr val="00B0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+ </a:t>
            </a:r>
            <a:r>
              <a:rPr kumimoji="1" lang="en-US" altLang="ja-JP" sz="2400" i="1" dirty="0">
                <a:solidFill>
                  <a:srgbClr val="00B050"/>
                </a:solidFill>
                <a:latin typeface="Bell MT" panose="02020503060305020303" pitchFamily="18" charset="0"/>
                <a:ea typeface="HG丸ｺﾞｼｯｸM-PRO" panose="020F0600000000000000" pitchFamily="50" charset="-128"/>
              </a:rPr>
              <a:t>v</a:t>
            </a:r>
            <a:r>
              <a:rPr kumimoji="1" lang="ja-JP" altLang="en-US" sz="2400" b="1" baseline="-25000" dirty="0">
                <a:solidFill>
                  <a:srgbClr val="00B0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</a:t>
            </a:r>
          </a:p>
        </p:txBody>
      </p:sp>
      <p:grpSp>
        <p:nvGrpSpPr>
          <p:cNvPr id="143" name="グループ化 142"/>
          <p:cNvGrpSpPr/>
          <p:nvPr/>
        </p:nvGrpSpPr>
        <p:grpSpPr>
          <a:xfrm>
            <a:off x="5652449" y="5486400"/>
            <a:ext cx="3111689" cy="998562"/>
            <a:chOff x="5652449" y="5486400"/>
            <a:chExt cx="3111689" cy="998562"/>
          </a:xfrm>
        </p:grpSpPr>
        <p:sp>
          <p:nvSpPr>
            <p:cNvPr id="141" name="円/楕円 140"/>
            <p:cNvSpPr/>
            <p:nvPr/>
          </p:nvSpPr>
          <p:spPr>
            <a:xfrm>
              <a:off x="5652449" y="5829870"/>
              <a:ext cx="3111689" cy="655092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42" name="下矢印 141"/>
            <p:cNvSpPr/>
            <p:nvPr/>
          </p:nvSpPr>
          <p:spPr>
            <a:xfrm rot="1887410">
              <a:off x="8038531" y="5486400"/>
              <a:ext cx="436728" cy="532262"/>
            </a:xfrm>
            <a:prstGeom prst="downArrow">
              <a:avLst>
                <a:gd name="adj1" fmla="val 33386"/>
                <a:gd name="adj2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5" name="グループ化 144"/>
          <p:cNvGrpSpPr/>
          <p:nvPr/>
        </p:nvGrpSpPr>
        <p:grpSpPr>
          <a:xfrm>
            <a:off x="5472702" y="2710408"/>
            <a:ext cx="3111689" cy="928046"/>
            <a:chOff x="5268036" y="2129052"/>
            <a:chExt cx="3111689" cy="928046"/>
          </a:xfrm>
        </p:grpSpPr>
        <p:sp>
          <p:nvSpPr>
            <p:cNvPr id="140" name="円/楕円 139"/>
            <p:cNvSpPr/>
            <p:nvPr/>
          </p:nvSpPr>
          <p:spPr>
            <a:xfrm>
              <a:off x="5268036" y="2129052"/>
              <a:ext cx="3111689" cy="655092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44" name="右矢印 143"/>
            <p:cNvSpPr/>
            <p:nvPr/>
          </p:nvSpPr>
          <p:spPr>
            <a:xfrm rot="19961534">
              <a:off x="5786649" y="2674961"/>
              <a:ext cx="614149" cy="382137"/>
            </a:xfrm>
            <a:prstGeom prst="rightArrow">
              <a:avLst>
                <a:gd name="adj1" fmla="val 42341"/>
                <a:gd name="adj2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2580350" y="1612275"/>
            <a:ext cx="1271720" cy="1169992"/>
            <a:chOff x="2563074" y="1620836"/>
            <a:chExt cx="1271720" cy="1169992"/>
          </a:xfrm>
        </p:grpSpPr>
        <p:cxnSp>
          <p:nvCxnSpPr>
            <p:cNvPr id="81" name="直線矢印コネクタ 80"/>
            <p:cNvCxnSpPr/>
            <p:nvPr/>
          </p:nvCxnSpPr>
          <p:spPr>
            <a:xfrm flipV="1">
              <a:off x="2563074" y="1620836"/>
              <a:ext cx="689028" cy="1169992"/>
            </a:xfrm>
            <a:prstGeom prst="straightConnector1">
              <a:avLst/>
            </a:prstGeom>
            <a:ln w="5715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矢印コネクタ 83"/>
            <p:cNvCxnSpPr/>
            <p:nvPr/>
          </p:nvCxnSpPr>
          <p:spPr>
            <a:xfrm flipV="1">
              <a:off x="2600070" y="2272898"/>
              <a:ext cx="1234724" cy="51330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グループ化 86"/>
          <p:cNvGrpSpPr/>
          <p:nvPr/>
        </p:nvGrpSpPr>
        <p:grpSpPr>
          <a:xfrm>
            <a:off x="2580350" y="1597354"/>
            <a:ext cx="1271720" cy="1169992"/>
            <a:chOff x="2563074" y="1620836"/>
            <a:chExt cx="1271720" cy="1169992"/>
          </a:xfrm>
        </p:grpSpPr>
        <p:cxnSp>
          <p:nvCxnSpPr>
            <p:cNvPr id="88" name="直線矢印コネクタ 87"/>
            <p:cNvCxnSpPr/>
            <p:nvPr/>
          </p:nvCxnSpPr>
          <p:spPr>
            <a:xfrm flipV="1">
              <a:off x="2563074" y="1620836"/>
              <a:ext cx="689028" cy="1169992"/>
            </a:xfrm>
            <a:prstGeom prst="straightConnector1">
              <a:avLst/>
            </a:prstGeom>
            <a:ln w="5715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矢印コネクタ 88"/>
            <p:cNvCxnSpPr/>
            <p:nvPr/>
          </p:nvCxnSpPr>
          <p:spPr>
            <a:xfrm flipV="1">
              <a:off x="2600070" y="2272898"/>
              <a:ext cx="1234724" cy="513306"/>
            </a:xfrm>
            <a:prstGeom prst="straightConnector1">
              <a:avLst/>
            </a:prstGeom>
            <a:ln w="5715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直線矢印コネクタ 92"/>
          <p:cNvCxnSpPr/>
          <p:nvPr/>
        </p:nvCxnSpPr>
        <p:spPr>
          <a:xfrm flipV="1">
            <a:off x="2587821" y="1048693"/>
            <a:ext cx="2060812" cy="1733264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正方形/長方形 93"/>
          <p:cNvSpPr/>
          <p:nvPr/>
        </p:nvSpPr>
        <p:spPr>
          <a:xfrm>
            <a:off x="4541168" y="1155832"/>
            <a:ext cx="1722432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i="1" dirty="0">
                <a:solidFill>
                  <a:srgbClr val="00B050"/>
                </a:solidFill>
                <a:latin typeface="Bell MT" panose="02020503060305020303" pitchFamily="18" charset="0"/>
                <a:ea typeface="HG丸ｺﾞｼｯｸM-PRO" panose="020F0600000000000000" pitchFamily="50" charset="-128"/>
              </a:rPr>
              <a:t>v</a:t>
            </a:r>
            <a:r>
              <a:rPr lang="en-US" altLang="ja-JP" sz="2400" b="1" baseline="-25000" dirty="0">
                <a:solidFill>
                  <a:srgbClr val="00B0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2400" b="1" dirty="0">
                <a:solidFill>
                  <a:srgbClr val="00B0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kumimoji="1" lang="en-US" altLang="ja-JP" sz="2400" b="1" dirty="0">
                <a:solidFill>
                  <a:srgbClr val="00B0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+ </a:t>
            </a:r>
            <a:r>
              <a:rPr kumimoji="1" lang="en-US" altLang="ja-JP" sz="3600" i="1" dirty="0">
                <a:solidFill>
                  <a:srgbClr val="00B050"/>
                </a:solidFill>
                <a:latin typeface="Bell MT" panose="02020503060305020303" pitchFamily="18" charset="0"/>
                <a:ea typeface="HG丸ｺﾞｼｯｸM-PRO" panose="020F0600000000000000" pitchFamily="50" charset="-128"/>
              </a:rPr>
              <a:t>v</a:t>
            </a:r>
            <a:r>
              <a:rPr kumimoji="1" lang="ja-JP" altLang="en-US" sz="2400" b="1" baseline="-25000" dirty="0">
                <a:solidFill>
                  <a:srgbClr val="00B0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</a:t>
            </a:r>
          </a:p>
        </p:txBody>
      </p:sp>
      <p:grpSp>
        <p:nvGrpSpPr>
          <p:cNvPr id="6" name="グループ化 5"/>
          <p:cNvGrpSpPr>
            <a:grpSpLocks noChangeAspect="1"/>
          </p:cNvGrpSpPr>
          <p:nvPr/>
        </p:nvGrpSpPr>
        <p:grpSpPr>
          <a:xfrm>
            <a:off x="672341" y="4421596"/>
            <a:ext cx="772107" cy="1214222"/>
            <a:chOff x="953210" y="4642319"/>
            <a:chExt cx="877390" cy="1379799"/>
          </a:xfrm>
        </p:grpSpPr>
        <p:cxnSp>
          <p:nvCxnSpPr>
            <p:cNvPr id="65" name="直線矢印コネクタ 64"/>
            <p:cNvCxnSpPr/>
            <p:nvPr/>
          </p:nvCxnSpPr>
          <p:spPr>
            <a:xfrm flipV="1">
              <a:off x="977486" y="5992274"/>
              <a:ext cx="853114" cy="383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矢印コネクタ 65"/>
            <p:cNvCxnSpPr/>
            <p:nvPr/>
          </p:nvCxnSpPr>
          <p:spPr>
            <a:xfrm flipH="1" flipV="1">
              <a:off x="953210" y="4642319"/>
              <a:ext cx="16734" cy="1379799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032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7 L -0.20434 0.409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26" y="2046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0.09966 0.4143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83" y="20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L 0.58976 -3.33333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0.28646 -0.1814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23" y="-907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0023 L 0.36962 -0.0006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90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139" grpId="0"/>
      <p:bldP spid="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2AB1B75E-5759-AAE9-E602-540521465C17}"/>
              </a:ext>
            </a:extLst>
          </p:cNvPr>
          <p:cNvGrpSpPr/>
          <p:nvPr/>
        </p:nvGrpSpPr>
        <p:grpSpPr>
          <a:xfrm>
            <a:off x="687461" y="667656"/>
            <a:ext cx="631372" cy="394996"/>
            <a:chOff x="631371" y="1386114"/>
            <a:chExt cx="631372" cy="394996"/>
          </a:xfrm>
          <a:solidFill>
            <a:srgbClr val="FF9933"/>
          </a:solidFill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A51B760-150E-77EB-90A3-E1542CD57789}"/>
                </a:ext>
              </a:extLst>
            </p:cNvPr>
            <p:cNvSpPr/>
            <p:nvPr/>
          </p:nvSpPr>
          <p:spPr>
            <a:xfrm>
              <a:off x="631371" y="1386114"/>
              <a:ext cx="631372" cy="3410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D5B0993C-0F1F-CD89-9908-084FD442CA95}"/>
                </a:ext>
              </a:extLst>
            </p:cNvPr>
            <p:cNvSpPr/>
            <p:nvPr/>
          </p:nvSpPr>
          <p:spPr>
            <a:xfrm>
              <a:off x="674913" y="1664661"/>
              <a:ext cx="130628" cy="11611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0B6C5AF9-5F8B-8B15-403E-22D345CD7FA3}"/>
                </a:ext>
              </a:extLst>
            </p:cNvPr>
            <p:cNvSpPr/>
            <p:nvPr/>
          </p:nvSpPr>
          <p:spPr>
            <a:xfrm>
              <a:off x="1001000" y="1664996"/>
              <a:ext cx="130628" cy="11611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E8BDCAA0-8DF9-9D76-3432-85F6515A470E}"/>
              </a:ext>
            </a:extLst>
          </p:cNvPr>
          <p:cNvGrpSpPr/>
          <p:nvPr/>
        </p:nvGrpSpPr>
        <p:grpSpPr>
          <a:xfrm>
            <a:off x="687461" y="2207048"/>
            <a:ext cx="631372" cy="399143"/>
            <a:chOff x="631371" y="1386114"/>
            <a:chExt cx="631372" cy="399143"/>
          </a:xfrm>
          <a:solidFill>
            <a:srgbClr val="00FFFF"/>
          </a:solidFill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5B7DA759-9EC1-50A4-1279-32C0106ECB38}"/>
                </a:ext>
              </a:extLst>
            </p:cNvPr>
            <p:cNvSpPr/>
            <p:nvPr/>
          </p:nvSpPr>
          <p:spPr>
            <a:xfrm>
              <a:off x="631371" y="1386114"/>
              <a:ext cx="631372" cy="3410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5214AACC-D004-AD76-D53C-EB042EA3576A}"/>
                </a:ext>
              </a:extLst>
            </p:cNvPr>
            <p:cNvSpPr/>
            <p:nvPr/>
          </p:nvSpPr>
          <p:spPr>
            <a:xfrm>
              <a:off x="674913" y="1669143"/>
              <a:ext cx="130628" cy="11611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4AA4818C-B71E-5A16-102A-DB209E7B4FCE}"/>
                </a:ext>
              </a:extLst>
            </p:cNvPr>
            <p:cNvSpPr/>
            <p:nvPr/>
          </p:nvSpPr>
          <p:spPr>
            <a:xfrm>
              <a:off x="1045028" y="1669143"/>
              <a:ext cx="130628" cy="11611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17CBE050-8C32-AB99-4EA0-378A5613FFBC}"/>
              </a:ext>
            </a:extLst>
          </p:cNvPr>
          <p:cNvCxnSpPr>
            <a:cxnSpLocks/>
          </p:cNvCxnSpPr>
          <p:nvPr/>
        </p:nvCxnSpPr>
        <p:spPr>
          <a:xfrm>
            <a:off x="453329" y="1066799"/>
            <a:ext cx="82788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7626FF2-D7EA-887A-2811-B2919BB0595E}"/>
              </a:ext>
            </a:extLst>
          </p:cNvPr>
          <p:cNvCxnSpPr>
            <a:cxnSpLocks/>
          </p:cNvCxnSpPr>
          <p:nvPr/>
        </p:nvCxnSpPr>
        <p:spPr>
          <a:xfrm flipV="1">
            <a:off x="432579" y="2606191"/>
            <a:ext cx="82788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15881" y="3031851"/>
            <a:ext cx="8395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相対速度・・・</a:t>
            </a:r>
            <a:r>
              <a:rPr kumimoji="1" lang="en-US" altLang="ja-JP" sz="28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B</a:t>
            </a:r>
            <a:r>
              <a:rPr kumimoji="1" lang="ja-JP" altLang="en-US" sz="28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から見た、</a:t>
            </a:r>
            <a:r>
              <a:rPr kumimoji="1" lang="en-US" altLang="ja-JP" sz="28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A</a:t>
            </a:r>
            <a:r>
              <a:rPr kumimoji="1" lang="ja-JP" altLang="en-US" sz="28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の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速度</a:t>
            </a:r>
            <a:endParaRPr kumimoji="1" lang="en-US" altLang="ja-JP" sz="2800" dirty="0" smtClean="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r>
              <a:rPr kumimoji="1" lang="ja-JP" altLang="en-US" sz="28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　　　　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B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に対する、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A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の相対速度</a:t>
            </a:r>
            <a:endParaRPr kumimoji="1" lang="ja-JP" altLang="en-US" sz="2800" dirty="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5582" y="2115981"/>
            <a:ext cx="5263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B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61066" y="561456"/>
            <a:ext cx="5263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A</a:t>
            </a:r>
            <a:endParaRPr kumimoji="1"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924681" y="3985958"/>
            <a:ext cx="6035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i="1" dirty="0" err="1" smtClean="0">
                <a:latin typeface="Bell MT" panose="02020503060305020303" pitchFamily="18" charset="0"/>
                <a:ea typeface="Verdana" panose="020B0604030504040204" pitchFamily="34" charset="0"/>
              </a:rPr>
              <a:t>v</a:t>
            </a:r>
            <a:r>
              <a:rPr kumimoji="1" lang="en-US" altLang="ja-JP" sz="2800" baseline="-25000" dirty="0" err="1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BA</a:t>
            </a:r>
            <a:r>
              <a:rPr kumimoji="1" lang="en-US" altLang="ja-JP" sz="2800" baseline="-25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kumimoji="1" lang="en-US" altLang="ja-JP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=</a:t>
            </a:r>
            <a:endParaRPr kumimoji="1" lang="ja-JP" altLang="en-US" sz="2800" baseline="-25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24263" y="4662456"/>
            <a:ext cx="77900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速度なので</a:t>
            </a:r>
            <a:r>
              <a:rPr kumimoji="1"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</a:t>
            </a:r>
            <a:endParaRPr kumimoji="1" lang="en-US" altLang="ja-JP" sz="28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kumimoji="1"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ベクトル</a:t>
            </a:r>
            <a:r>
              <a:rPr kumimoji="1"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（図形的）に計算する</a:t>
            </a:r>
            <a:endParaRPr kumimoji="1" lang="ja-JP" altLang="en-US" sz="28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974855" y="3985958"/>
            <a:ext cx="17966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i="1" dirty="0" err="1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v</a:t>
            </a:r>
            <a:r>
              <a:rPr kumimoji="1" lang="en-US" altLang="ja-JP" sz="2800" baseline="-25000" dirty="0" err="1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A</a:t>
            </a:r>
            <a:r>
              <a:rPr kumimoji="1" lang="ja-JP" altLang="en-US" sz="2800" baseline="-25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kumimoji="1" lang="en-US" altLang="ja-JP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- </a:t>
            </a:r>
            <a:r>
              <a:rPr kumimoji="1" lang="en-US" altLang="ja-JP" sz="4400" i="1" dirty="0" err="1" smtClean="0">
                <a:latin typeface="Bell MT" panose="02020503060305020303" pitchFamily="18" charset="0"/>
                <a:ea typeface="HGS創英角ﾎﾟｯﾌﾟ体" panose="040B0A00000000000000" pitchFamily="50" charset="-128"/>
              </a:rPr>
              <a:t>v</a:t>
            </a:r>
            <a:r>
              <a:rPr kumimoji="1" lang="en-US" altLang="ja-JP" sz="2800" baseline="-25000" dirty="0" err="1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</a:t>
            </a:r>
            <a:endParaRPr kumimoji="1" lang="ja-JP" altLang="en-US" sz="2800" baseline="-25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AB1B75E-5759-AAE9-E602-540521465C17}"/>
              </a:ext>
            </a:extLst>
          </p:cNvPr>
          <p:cNvGrpSpPr/>
          <p:nvPr/>
        </p:nvGrpSpPr>
        <p:grpSpPr>
          <a:xfrm rot="20938943">
            <a:off x="5819304" y="5673254"/>
            <a:ext cx="631372" cy="394996"/>
            <a:chOff x="631371" y="1386114"/>
            <a:chExt cx="631372" cy="394996"/>
          </a:xfrm>
          <a:solidFill>
            <a:srgbClr val="FF9933"/>
          </a:solidFill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1A51B760-150E-77EB-90A3-E1542CD57789}"/>
                </a:ext>
              </a:extLst>
            </p:cNvPr>
            <p:cNvSpPr/>
            <p:nvPr/>
          </p:nvSpPr>
          <p:spPr>
            <a:xfrm>
              <a:off x="631371" y="1386114"/>
              <a:ext cx="631372" cy="3410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D5B0993C-0F1F-CD89-9908-084FD442CA95}"/>
                </a:ext>
              </a:extLst>
            </p:cNvPr>
            <p:cNvSpPr/>
            <p:nvPr/>
          </p:nvSpPr>
          <p:spPr>
            <a:xfrm>
              <a:off x="674913" y="1664661"/>
              <a:ext cx="130628" cy="11611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0B6C5AF9-5F8B-8B15-403E-22D345CD7FA3}"/>
                </a:ext>
              </a:extLst>
            </p:cNvPr>
            <p:cNvSpPr/>
            <p:nvPr/>
          </p:nvSpPr>
          <p:spPr>
            <a:xfrm>
              <a:off x="1001000" y="1664996"/>
              <a:ext cx="130628" cy="11611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8BDCAA0-8DF9-9D76-3432-85F6515A470E}"/>
              </a:ext>
            </a:extLst>
          </p:cNvPr>
          <p:cNvGrpSpPr/>
          <p:nvPr/>
        </p:nvGrpSpPr>
        <p:grpSpPr>
          <a:xfrm rot="742068">
            <a:off x="5877136" y="6133746"/>
            <a:ext cx="631372" cy="399143"/>
            <a:chOff x="631371" y="1386114"/>
            <a:chExt cx="631372" cy="399143"/>
          </a:xfrm>
          <a:solidFill>
            <a:srgbClr val="00FFFF"/>
          </a:solidFill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5B7DA759-9EC1-50A4-1279-32C0106ECB38}"/>
                </a:ext>
              </a:extLst>
            </p:cNvPr>
            <p:cNvSpPr/>
            <p:nvPr/>
          </p:nvSpPr>
          <p:spPr>
            <a:xfrm>
              <a:off x="631371" y="1386114"/>
              <a:ext cx="631372" cy="3410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5214AACC-D004-AD76-D53C-EB042EA3576A}"/>
                </a:ext>
              </a:extLst>
            </p:cNvPr>
            <p:cNvSpPr/>
            <p:nvPr/>
          </p:nvSpPr>
          <p:spPr>
            <a:xfrm>
              <a:off x="674913" y="1669143"/>
              <a:ext cx="130628" cy="11611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4AA4818C-B71E-5A16-102A-DB209E7B4FCE}"/>
                </a:ext>
              </a:extLst>
            </p:cNvPr>
            <p:cNvSpPr/>
            <p:nvPr/>
          </p:nvSpPr>
          <p:spPr>
            <a:xfrm>
              <a:off x="1045028" y="1669143"/>
              <a:ext cx="130628" cy="11611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8304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59259E-6 L 0.51927 2.59259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5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07407E-6 L 0.79636 4.07407E-6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80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L 0.19271 -0.05926 " pathEditMode="relative" rAng="0" ptsTypes="AA">
                                      <p:cBhvr>
                                        <p:cTn id="2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35" y="-296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7 L 0.24062 0.03796 " pathEditMode="relative" rAng="0" ptsTypes="AA">
                                      <p:cBhvr>
                                        <p:cTn id="3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31" y="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1490</TotalTime>
  <Words>571</Words>
  <Application>Microsoft Office PowerPoint</Application>
  <PresentationFormat>画面に合わせる (4:3)</PresentationFormat>
  <Paragraphs>160</Paragraphs>
  <Slides>13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5" baseType="lpstr">
      <vt:lpstr>HGP創英角ﾎﾟｯﾌﾟ体</vt:lpstr>
      <vt:lpstr>HGS創英角ﾎﾟｯﾌﾟ体</vt:lpstr>
      <vt:lpstr>HG丸ｺﾞｼｯｸM-PRO</vt:lpstr>
      <vt:lpstr>游ゴシック</vt:lpstr>
      <vt:lpstr>游ゴシック Light</vt:lpstr>
      <vt:lpstr>Arial</vt:lpstr>
      <vt:lpstr>Bell MT</vt:lpstr>
      <vt:lpstr>Calibri</vt:lpstr>
      <vt:lpstr>Calibri Light</vt:lpstr>
      <vt:lpstr>Cambria Math</vt:lpstr>
      <vt:lpstr>Verdana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花崎 さやか</dc:creator>
  <cp:lastModifiedBy>T-ImanishiS</cp:lastModifiedBy>
  <cp:revision>72</cp:revision>
  <dcterms:created xsi:type="dcterms:W3CDTF">2021-12-18T04:21:52Z</dcterms:created>
  <dcterms:modified xsi:type="dcterms:W3CDTF">2024-04-30T03:44:58Z</dcterms:modified>
</cp:coreProperties>
</file>