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0" r:id="rId2"/>
    <p:sldId id="271" r:id="rId3"/>
    <p:sldId id="261" r:id="rId4"/>
    <p:sldId id="267" r:id="rId5"/>
    <p:sldId id="266" r:id="rId6"/>
    <p:sldId id="262" r:id="rId7"/>
    <p:sldId id="258" r:id="rId8"/>
    <p:sldId id="263" r:id="rId9"/>
    <p:sldId id="268" r:id="rId10"/>
    <p:sldId id="264" r:id="rId11"/>
    <p:sldId id="269" r:id="rId12"/>
    <p:sldId id="260" r:id="rId13"/>
    <p:sldId id="265" r:id="rId14"/>
  </p:sldIdLst>
  <p:sldSz cx="9144000" cy="6858000" type="screen4x3"/>
  <p:notesSz cx="6858000" cy="9144000"/>
  <p:custDataLst>
    <p:tags r:id="rId16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1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307DB-466A-4E25-97F7-76D59B2BC426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86635-1CD6-47AE-A463-DED6515437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78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86635-1CD6-47AE-A463-DED65154371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17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64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80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0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32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39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5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19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48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29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81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33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378C-1233-40E1-8494-7D398416A2F7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75ABD-2B92-401A-A255-0EC0AA5808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38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539552" y="3933056"/>
            <a:ext cx="6696744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/>
        </p:nvSpPr>
        <p:spPr>
          <a:xfrm>
            <a:off x="2627784" y="2708920"/>
            <a:ext cx="2304256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H="1" flipV="1">
            <a:off x="4940606" y="2708920"/>
            <a:ext cx="2016224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3779132" y="3320988"/>
            <a:ext cx="0" cy="1656184"/>
          </a:xfrm>
          <a:prstGeom prst="straightConnector1">
            <a:avLst/>
          </a:prstGeom>
          <a:ln w="57150">
            <a:solidFill>
              <a:srgbClr val="00206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55576" y="1261481"/>
            <a:ext cx="3941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物体にかかる力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3834336" y="2276872"/>
            <a:ext cx="0" cy="165618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16200000" flipV="1">
            <a:off x="5494476" y="2155049"/>
            <a:ext cx="0" cy="1107740"/>
          </a:xfrm>
          <a:prstGeom prst="straightConnector1">
            <a:avLst/>
          </a:prstGeom>
          <a:ln w="57150">
            <a:solidFill>
              <a:srgbClr val="00206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03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重力"/>
          <p:cNvCxnSpPr/>
          <p:nvPr/>
        </p:nvCxnSpPr>
        <p:spPr>
          <a:xfrm>
            <a:off x="4701502" y="3311713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29720" y="169476"/>
            <a:ext cx="8814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斜面で回転しない　→　②力のモーメントがつりあっている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重力文字"/>
          <p:cNvSpPr txBox="1"/>
          <p:nvPr/>
        </p:nvSpPr>
        <p:spPr>
          <a:xfrm>
            <a:off x="3563888" y="4869160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22" name="抗力の合成"/>
          <p:cNvCxnSpPr/>
          <p:nvPr/>
        </p:nvCxnSpPr>
        <p:spPr>
          <a:xfrm rot="180000" flipH="1" flipV="1">
            <a:off x="5132080" y="2660044"/>
            <a:ext cx="93930" cy="1588702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摩擦文字"/>
          <p:cNvSpPr txBox="1"/>
          <p:nvPr/>
        </p:nvSpPr>
        <p:spPr>
          <a:xfrm>
            <a:off x="5604260" y="255266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517715" y="1772816"/>
            <a:ext cx="4824536" cy="4824536"/>
            <a:chOff x="2517715" y="1772816"/>
            <a:chExt cx="4824536" cy="4824536"/>
          </a:xfrm>
        </p:grpSpPr>
        <p:sp>
          <p:nvSpPr>
            <p:cNvPr id="5" name="正方形/長方形 4"/>
            <p:cNvSpPr/>
            <p:nvPr/>
          </p:nvSpPr>
          <p:spPr>
            <a:xfrm rot="20160000">
              <a:off x="3336995" y="2186910"/>
              <a:ext cx="2709830" cy="21612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517715" y="1772816"/>
              <a:ext cx="4824536" cy="482453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917698" y="792836"/>
            <a:ext cx="81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では、どうするか</a:t>
            </a:r>
            <a:endParaRPr kumimoji="1"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454856" y="2128218"/>
            <a:ext cx="2413288" cy="2366989"/>
            <a:chOff x="3454856" y="2128218"/>
            <a:chExt cx="2413288" cy="2366989"/>
          </a:xfrm>
        </p:grpSpPr>
        <p:cxnSp>
          <p:nvCxnSpPr>
            <p:cNvPr id="21" name="直線コネクタ 20"/>
            <p:cNvCxnSpPr>
              <a:endCxn id="5" idx="2"/>
            </p:cNvCxnSpPr>
            <p:nvPr/>
          </p:nvCxnSpPr>
          <p:spPr>
            <a:xfrm>
              <a:off x="4701502" y="3311713"/>
              <a:ext cx="429928" cy="94297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円/楕円 25"/>
            <p:cNvSpPr/>
            <p:nvPr/>
          </p:nvSpPr>
          <p:spPr>
            <a:xfrm>
              <a:off x="3454856" y="2128218"/>
              <a:ext cx="2413288" cy="236698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971600" y="1268760"/>
            <a:ext cx="81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</a:t>
            </a:r>
            <a:r>
              <a:rPr lang="ja-JP" altLang="en-US" sz="20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・・・つりあわせるために、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抗力の場所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を移動してみる</a:t>
            </a:r>
            <a:endParaRPr kumimoji="1"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　　</a:t>
            </a:r>
            <a:r>
              <a:rPr lang="ja-JP" altLang="en-US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（重力は変更できない）</a:t>
            </a:r>
            <a:endParaRPr kumimoji="1"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35696" y="5877272"/>
            <a:ext cx="730830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これで、回転は起こらない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つまり、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重力の作用線と抗力の作用線</a:t>
            </a:r>
            <a:r>
              <a:rPr kumimoji="1" lang="ja-JP" altLang="en-US" sz="20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をそろえる。</a:t>
            </a:r>
            <a:endParaRPr kumimoji="1" lang="ja-JP" altLang="en-US" sz="20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71442" y="3107369"/>
            <a:ext cx="1656184" cy="226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重力"/>
          <p:cNvCxnSpPr/>
          <p:nvPr/>
        </p:nvCxnSpPr>
        <p:spPr>
          <a:xfrm>
            <a:off x="832721" y="3251385"/>
            <a:ext cx="0" cy="1053391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抗力の合成"/>
          <p:cNvCxnSpPr/>
          <p:nvPr/>
        </p:nvCxnSpPr>
        <p:spPr>
          <a:xfrm flipH="1" flipV="1">
            <a:off x="1980877" y="2289066"/>
            <a:ext cx="6350" cy="948409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62233" y="4495207"/>
            <a:ext cx="20007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回転は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しない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70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2222E-6 L -0.12586 0.002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3.7037E-6 L -0.05208 0.02778 " pathEditMode="relative" rAng="0" ptsTypes="AA">
                                      <p:cBhvr>
                                        <p:cTn id="33" dur="5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4" y="138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accel="45739" decel="4573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35" dur="5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7" grpId="0"/>
      <p:bldP spid="18" grpId="0" animBg="1"/>
      <p:bldP spid="20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 rot="20160000">
            <a:off x="3336995" y="2186910"/>
            <a:ext cx="2709830" cy="21612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2410" y="37346"/>
            <a:ext cx="8622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斜面で静止していて、回転もしない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1520" y="54868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①力がつりあっている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3528" y="111603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力のモーメントがつりあっている　　　　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7" name="重力"/>
          <p:cNvCxnSpPr/>
          <p:nvPr/>
        </p:nvCxnSpPr>
        <p:spPr>
          <a:xfrm>
            <a:off x="4701502" y="3311713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重力文字"/>
          <p:cNvSpPr txBox="1"/>
          <p:nvPr/>
        </p:nvSpPr>
        <p:spPr>
          <a:xfrm>
            <a:off x="3795549" y="5194066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9" name="抗力の合成"/>
          <p:cNvCxnSpPr/>
          <p:nvPr/>
        </p:nvCxnSpPr>
        <p:spPr>
          <a:xfrm rot="180000" flipH="1" flipV="1">
            <a:off x="4686030" y="2859878"/>
            <a:ext cx="93930" cy="1588702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摩擦文字"/>
          <p:cNvSpPr txBox="1"/>
          <p:nvPr/>
        </p:nvSpPr>
        <p:spPr>
          <a:xfrm>
            <a:off x="5158210" y="275249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重力文字"/>
          <p:cNvSpPr txBox="1"/>
          <p:nvPr/>
        </p:nvSpPr>
        <p:spPr>
          <a:xfrm>
            <a:off x="179807" y="3048489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ポイント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4696" y="3834486"/>
            <a:ext cx="4961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抗力は実は、</a:t>
            </a:r>
            <a:endParaRPr lang="en-US" altLang="ja-JP" sz="2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重力の作用線上に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あった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！！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980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9721" y="169476"/>
            <a:ext cx="8622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では、逆に倒すためにはどうすればいいか</a:t>
            </a:r>
            <a:r>
              <a:rPr kumimoji="1" lang="ja-JP" altLang="en-US" sz="28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、、、</a:t>
            </a:r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7" name="重力"/>
          <p:cNvCxnSpPr/>
          <p:nvPr/>
        </p:nvCxnSpPr>
        <p:spPr>
          <a:xfrm>
            <a:off x="4701502" y="3311713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抗力の合成"/>
          <p:cNvCxnSpPr/>
          <p:nvPr/>
        </p:nvCxnSpPr>
        <p:spPr>
          <a:xfrm flipH="1" flipV="1">
            <a:off x="4701503" y="2944133"/>
            <a:ext cx="5328" cy="1492449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円/楕円 25"/>
          <p:cNvSpPr/>
          <p:nvPr/>
        </p:nvSpPr>
        <p:spPr>
          <a:xfrm>
            <a:off x="2987824" y="2128218"/>
            <a:ext cx="2413288" cy="236698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>
            <a:off x="971600" y="6093296"/>
            <a:ext cx="7848872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-5653136" y="-891479"/>
            <a:ext cx="14212395" cy="13393488"/>
            <a:chOff x="-5653136" y="-891479"/>
            <a:chExt cx="14212395" cy="13393488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2517715" y="1772816"/>
              <a:ext cx="4824536" cy="4824536"/>
              <a:chOff x="2517715" y="1772816"/>
              <a:chExt cx="4824536" cy="4824536"/>
            </a:xfrm>
          </p:grpSpPr>
          <p:sp>
            <p:nvSpPr>
              <p:cNvPr id="5" name="正方形/長方形 4"/>
              <p:cNvSpPr/>
              <p:nvPr/>
            </p:nvSpPr>
            <p:spPr>
              <a:xfrm rot="20160000">
                <a:off x="3336995" y="2186910"/>
                <a:ext cx="2709830" cy="216120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/楕円 5"/>
              <p:cNvSpPr/>
              <p:nvPr/>
            </p:nvSpPr>
            <p:spPr>
              <a:xfrm>
                <a:off x="2517715" y="1772816"/>
                <a:ext cx="4824536" cy="4824536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noFill/>
                </a:endParaRPr>
              </a:p>
            </p:txBody>
          </p:sp>
        </p:grpSp>
        <p:cxnSp>
          <p:nvCxnSpPr>
            <p:cNvPr id="14" name="直線コネクタ 13"/>
            <p:cNvCxnSpPr/>
            <p:nvPr/>
          </p:nvCxnSpPr>
          <p:spPr>
            <a:xfrm flipV="1">
              <a:off x="854403" y="2733788"/>
              <a:ext cx="7704856" cy="3434622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円/楕円 2"/>
            <p:cNvSpPr/>
            <p:nvPr/>
          </p:nvSpPr>
          <p:spPr>
            <a:xfrm>
              <a:off x="-5653136" y="-891479"/>
              <a:ext cx="13564566" cy="1339348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環状矢印 17"/>
          <p:cNvSpPr/>
          <p:nvPr/>
        </p:nvSpPr>
        <p:spPr>
          <a:xfrm rot="17522363" flipH="1">
            <a:off x="1243801" y="2663775"/>
            <a:ext cx="2105365" cy="1497311"/>
          </a:xfrm>
          <a:prstGeom prst="circularArrow">
            <a:avLst>
              <a:gd name="adj1" fmla="val 12500"/>
              <a:gd name="adj2" fmla="val 1836247"/>
              <a:gd name="adj3" fmla="val 20457681"/>
              <a:gd name="adj4" fmla="val 10800000"/>
              <a:gd name="adj5" fmla="val 2066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771800" y="5373216"/>
            <a:ext cx="6179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これ以上いったら・・・倒れる</a:t>
            </a:r>
            <a:endParaRPr kumimoji="1" lang="ja-JP" altLang="en-US" sz="32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3528" y="620688"/>
            <a:ext cx="8622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重力の作用線と抗力の作用線をずれるようにする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9512" y="1124744"/>
            <a:ext cx="8622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</a:t>
            </a:r>
            <a:r>
              <a:rPr kumimoji="1"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つまり、斜面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を傾けて物体を倒れさせる</a:t>
            </a:r>
            <a:r>
              <a:rPr kumimoji="1"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671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500000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1713 L -0.15608 -0.0800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82" y="-31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-0.15591 -0.16643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95" y="-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9721" y="169476"/>
            <a:ext cx="8622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では、倒すためにはどうすればいいか</a:t>
            </a:r>
            <a:r>
              <a:rPr kumimoji="1" lang="ja-JP" altLang="en-US" sz="28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、、、</a:t>
            </a:r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7" name="重力"/>
          <p:cNvCxnSpPr/>
          <p:nvPr/>
        </p:nvCxnSpPr>
        <p:spPr>
          <a:xfrm>
            <a:off x="2699792" y="2276872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抗力の合成"/>
          <p:cNvCxnSpPr/>
          <p:nvPr/>
        </p:nvCxnSpPr>
        <p:spPr>
          <a:xfrm flipH="1" flipV="1">
            <a:off x="2843808" y="2204864"/>
            <a:ext cx="5328" cy="1492449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971600" y="6093296"/>
            <a:ext cx="7848872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 rot="18420000">
            <a:off x="1394653" y="909734"/>
            <a:ext cx="2709830" cy="21612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971600" y="188640"/>
            <a:ext cx="4536504" cy="597977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円/楕円 2"/>
          <p:cNvSpPr/>
          <p:nvPr/>
        </p:nvSpPr>
        <p:spPr>
          <a:xfrm>
            <a:off x="-5653136" y="-891479"/>
            <a:ext cx="13564566" cy="1339348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9592" y="5301208"/>
            <a:ext cx="776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抗力の位置は角より下には行かないから</a:t>
            </a:r>
            <a:endParaRPr kumimoji="1" lang="ja-JP" altLang="en-US" sz="32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9592" y="5877272"/>
            <a:ext cx="776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重力の作用線が</a:t>
            </a:r>
            <a:r>
              <a:rPr kumimoji="1" lang="ja-JP" altLang="en-US" sz="3200" dirty="0" err="1" smtClean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、、、、、</a:t>
            </a:r>
            <a:endParaRPr kumimoji="1" lang="ja-JP" altLang="en-US" sz="32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15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2410" y="37346"/>
            <a:ext cx="39415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物体が倒れるとき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539552" y="3933056"/>
            <a:ext cx="6696744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H="1" flipV="1">
            <a:off x="4940606" y="2708920"/>
            <a:ext cx="2016224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3779132" y="3320988"/>
            <a:ext cx="0" cy="1656184"/>
          </a:xfrm>
          <a:prstGeom prst="straightConnector1">
            <a:avLst/>
          </a:prstGeom>
          <a:ln w="57150">
            <a:solidFill>
              <a:srgbClr val="00206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71382" y="941085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どこを中心に倒れる？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rot="16200000" flipV="1">
            <a:off x="5494476" y="2155049"/>
            <a:ext cx="0" cy="1107740"/>
          </a:xfrm>
          <a:prstGeom prst="straightConnector1">
            <a:avLst/>
          </a:prstGeom>
          <a:ln w="57150">
            <a:solidFill>
              <a:srgbClr val="00206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427448" y="5296852"/>
            <a:ext cx="588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その時の垂直抗力の場所は？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4858473" y="381997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2627004" y="2708918"/>
            <a:ext cx="4608000" cy="2462844"/>
            <a:chOff x="2627004" y="2708918"/>
            <a:chExt cx="4608000" cy="2462844"/>
          </a:xfrm>
        </p:grpSpPr>
        <p:sp>
          <p:nvSpPr>
            <p:cNvPr id="7" name="正方形/長方形 6"/>
            <p:cNvSpPr/>
            <p:nvPr/>
          </p:nvSpPr>
          <p:spPr>
            <a:xfrm>
              <a:off x="2627784" y="2708920"/>
              <a:ext cx="2304256" cy="12241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627004" y="2708918"/>
              <a:ext cx="4608000" cy="24628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326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2410" y="37346"/>
            <a:ext cx="8622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垂直抗力と摩擦の関係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539552" y="5301208"/>
            <a:ext cx="6696744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/>
        </p:nvSpPr>
        <p:spPr>
          <a:xfrm>
            <a:off x="2627784" y="4077072"/>
            <a:ext cx="2304256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1"/>
          </p:cNvCxnSpPr>
          <p:nvPr/>
        </p:nvCxnSpPr>
        <p:spPr>
          <a:xfrm flipH="1" flipV="1">
            <a:off x="611560" y="4653136"/>
            <a:ext cx="2016224" cy="36004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7" idx="2"/>
          </p:cNvCxnSpPr>
          <p:nvPr/>
        </p:nvCxnSpPr>
        <p:spPr>
          <a:xfrm flipV="1">
            <a:off x="3779912" y="3645024"/>
            <a:ext cx="0" cy="1656184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779912" y="5301208"/>
            <a:ext cx="1080120" cy="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843808" y="292494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垂直抗力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16016" y="566124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摩擦力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87624" y="105273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垂直抗力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59632" y="170080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摩擦力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右中かっこ 12"/>
          <p:cNvSpPr/>
          <p:nvPr/>
        </p:nvSpPr>
        <p:spPr>
          <a:xfrm>
            <a:off x="3059832" y="1196752"/>
            <a:ext cx="432048" cy="1008112"/>
          </a:xfrm>
          <a:prstGeom prst="rightBrace">
            <a:avLst>
              <a:gd name="adj1" fmla="val 25000"/>
              <a:gd name="adj2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563888" y="1412776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抵抗する力</a:t>
            </a:r>
            <a:endParaRPr lang="en-US" altLang="ja-JP" sz="3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（作用点そろえる）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623720" y="112474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（抗力）</a:t>
            </a:r>
            <a:endParaRPr kumimoji="1" lang="ja-JP" altLang="en-US" sz="48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3779912" y="3717032"/>
            <a:ext cx="108012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V="1">
            <a:off x="4788024" y="3717032"/>
            <a:ext cx="0" cy="151216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7" idx="2"/>
          </p:cNvCxnSpPr>
          <p:nvPr/>
        </p:nvCxnSpPr>
        <p:spPr>
          <a:xfrm flipV="1">
            <a:off x="3779912" y="3717032"/>
            <a:ext cx="1008112" cy="1584176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4932040" y="357301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（抗力）</a:t>
            </a:r>
            <a:endParaRPr kumimoji="1" lang="ja-JP" altLang="en-US" sz="48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683568" y="836712"/>
            <a:ext cx="3024336" cy="165618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6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13" grpId="0" animBg="1"/>
      <p:bldP spid="22" grpId="0"/>
      <p:bldP spid="23" grpId="0"/>
      <p:bldP spid="29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 rot="20160000">
            <a:off x="3336995" y="2186910"/>
            <a:ext cx="2709830" cy="21612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垂直抗力"/>
          <p:cNvCxnSpPr/>
          <p:nvPr/>
        </p:nvCxnSpPr>
        <p:spPr>
          <a:xfrm>
            <a:off x="4587641" y="2896600"/>
            <a:ext cx="590577" cy="1344780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摩擦"/>
          <p:cNvCxnSpPr/>
          <p:nvPr/>
        </p:nvCxnSpPr>
        <p:spPr>
          <a:xfrm rot="-360000" flipH="1">
            <a:off x="5119608" y="4002072"/>
            <a:ext cx="623966" cy="216024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摩擦文字"/>
          <p:cNvSpPr txBox="1"/>
          <p:nvPr/>
        </p:nvSpPr>
        <p:spPr>
          <a:xfrm>
            <a:off x="5598994" y="417312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摩擦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垂直抗力文字"/>
          <p:cNvSpPr txBox="1"/>
          <p:nvPr/>
        </p:nvSpPr>
        <p:spPr>
          <a:xfrm>
            <a:off x="2738330" y="2359358"/>
            <a:ext cx="1849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11" name="補助線"/>
          <p:cNvCxnSpPr/>
          <p:nvPr/>
        </p:nvCxnSpPr>
        <p:spPr>
          <a:xfrm rot="420000" flipV="1">
            <a:off x="4599194" y="2665707"/>
            <a:ext cx="503900" cy="301664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補助線"/>
          <p:cNvCxnSpPr/>
          <p:nvPr/>
        </p:nvCxnSpPr>
        <p:spPr>
          <a:xfrm flipH="1" flipV="1">
            <a:off x="5151618" y="2632876"/>
            <a:ext cx="616052" cy="1357674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抗力の合成"/>
          <p:cNvCxnSpPr/>
          <p:nvPr/>
        </p:nvCxnSpPr>
        <p:spPr>
          <a:xfrm rot="180000" flipH="1" flipV="1">
            <a:off x="5132080" y="2660044"/>
            <a:ext cx="93930" cy="1588702"/>
          </a:xfrm>
          <a:prstGeom prst="straightConnector1">
            <a:avLst/>
          </a:prstGeom>
          <a:ln w="76200">
            <a:solidFill>
              <a:srgbClr val="FF0000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摩擦文字"/>
          <p:cNvSpPr txBox="1"/>
          <p:nvPr/>
        </p:nvSpPr>
        <p:spPr>
          <a:xfrm>
            <a:off x="5604260" y="255266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7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 rot="20160000">
            <a:off x="3336995" y="2186910"/>
            <a:ext cx="2709830" cy="21612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2410" y="37346"/>
            <a:ext cx="8622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斜面で静止していて、回転もしない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1520" y="54868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①力がつりあっている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3528" y="1116033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力のモーメントがつりあっている　　　　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54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 rot="20160000">
            <a:off x="3336995" y="2186910"/>
            <a:ext cx="2709830" cy="21612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重力"/>
          <p:cNvCxnSpPr/>
          <p:nvPr/>
        </p:nvCxnSpPr>
        <p:spPr>
          <a:xfrm>
            <a:off x="4701502" y="3267512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平行線"/>
          <p:cNvCxnSpPr/>
          <p:nvPr/>
        </p:nvCxnSpPr>
        <p:spPr>
          <a:xfrm flipV="1">
            <a:off x="1835696" y="1988840"/>
            <a:ext cx="5688632" cy="2592288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垂直線"/>
          <p:cNvCxnSpPr/>
          <p:nvPr/>
        </p:nvCxnSpPr>
        <p:spPr>
          <a:xfrm rot="-60000">
            <a:off x="3688598" y="908720"/>
            <a:ext cx="1872208" cy="4392488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分解補助線"/>
          <p:cNvCxnSpPr/>
          <p:nvPr/>
        </p:nvCxnSpPr>
        <p:spPr>
          <a:xfrm flipH="1" flipV="1">
            <a:off x="4067944" y="3501008"/>
            <a:ext cx="623966" cy="1422688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分解補助線"/>
          <p:cNvCxnSpPr/>
          <p:nvPr/>
        </p:nvCxnSpPr>
        <p:spPr>
          <a:xfrm flipV="1">
            <a:off x="4680012" y="4634650"/>
            <a:ext cx="612067" cy="289046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重力平行"/>
          <p:cNvCxnSpPr/>
          <p:nvPr/>
        </p:nvCxnSpPr>
        <p:spPr>
          <a:xfrm rot="-360000" flipH="1">
            <a:off x="4082458" y="3314012"/>
            <a:ext cx="623966" cy="21602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重力垂直"/>
          <p:cNvCxnSpPr/>
          <p:nvPr/>
        </p:nvCxnSpPr>
        <p:spPr>
          <a:xfrm>
            <a:off x="4701502" y="3289870"/>
            <a:ext cx="590577" cy="134478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垂直抗力"/>
          <p:cNvCxnSpPr/>
          <p:nvPr/>
        </p:nvCxnSpPr>
        <p:spPr>
          <a:xfrm>
            <a:off x="4587641" y="2896600"/>
            <a:ext cx="590577" cy="1344780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摩擦"/>
          <p:cNvCxnSpPr/>
          <p:nvPr/>
        </p:nvCxnSpPr>
        <p:spPr>
          <a:xfrm rot="-360000" flipH="1">
            <a:off x="5119608" y="4002072"/>
            <a:ext cx="623966" cy="216024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42410" y="37346"/>
            <a:ext cx="8622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斜面で静止している　→　①力がつりあっている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力を分解する"/>
          <p:cNvSpPr txBox="1"/>
          <p:nvPr/>
        </p:nvSpPr>
        <p:spPr>
          <a:xfrm>
            <a:off x="827584" y="1124744"/>
            <a:ext cx="446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を分解する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力の大きさが同じ"/>
          <p:cNvSpPr txBox="1"/>
          <p:nvPr/>
        </p:nvSpPr>
        <p:spPr>
          <a:xfrm>
            <a:off x="614714" y="1082908"/>
            <a:ext cx="441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accent4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力の大きさが同じ</a:t>
            </a:r>
            <a:endParaRPr kumimoji="1" lang="ja-JP" altLang="en-US" sz="3600" dirty="0">
              <a:solidFill>
                <a:schemeClr val="accent4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摩擦文字"/>
          <p:cNvSpPr txBox="1"/>
          <p:nvPr/>
        </p:nvSpPr>
        <p:spPr>
          <a:xfrm>
            <a:off x="5598994" y="417312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摩擦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垂直抗力文字"/>
          <p:cNvSpPr txBox="1"/>
          <p:nvPr/>
        </p:nvSpPr>
        <p:spPr>
          <a:xfrm>
            <a:off x="4680012" y="2313864"/>
            <a:ext cx="1849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重力文字"/>
          <p:cNvSpPr txBox="1"/>
          <p:nvPr/>
        </p:nvSpPr>
        <p:spPr>
          <a:xfrm>
            <a:off x="3795549" y="5194066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55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7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9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21387E-6 L 0.25729 -0.27214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65" y="-13618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1.38728E-6 L 0.25347 -0.30821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-15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9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1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89017E-6 L 0.30295 0.15815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9" y="7908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0.01526 L 0.20591 0.04278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61" y="28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3" grpId="0"/>
      <p:bldP spid="3" grpId="1"/>
      <p:bldP spid="6" grpId="0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重力"/>
          <p:cNvCxnSpPr/>
          <p:nvPr/>
        </p:nvCxnSpPr>
        <p:spPr>
          <a:xfrm>
            <a:off x="4701502" y="3311713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垂直抗力"/>
          <p:cNvCxnSpPr/>
          <p:nvPr/>
        </p:nvCxnSpPr>
        <p:spPr>
          <a:xfrm>
            <a:off x="4587641" y="2896600"/>
            <a:ext cx="590577" cy="1344780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摩擦"/>
          <p:cNvCxnSpPr/>
          <p:nvPr/>
        </p:nvCxnSpPr>
        <p:spPr>
          <a:xfrm rot="-360000" flipH="1">
            <a:off x="5119608" y="4002072"/>
            <a:ext cx="623966" cy="216024"/>
          </a:xfrm>
          <a:prstGeom prst="straightConnector1">
            <a:avLst/>
          </a:prstGeom>
          <a:ln w="5715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29720" y="169476"/>
            <a:ext cx="8814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斜面で回転しない　→　②力のモーメントがつりあっている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摩擦文字"/>
          <p:cNvSpPr txBox="1"/>
          <p:nvPr/>
        </p:nvSpPr>
        <p:spPr>
          <a:xfrm>
            <a:off x="5598994" y="417312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摩擦</a:t>
            </a:r>
            <a:endParaRPr kumimoji="1" lang="ja-JP" altLang="en-US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垂直抗力文字"/>
          <p:cNvSpPr txBox="1"/>
          <p:nvPr/>
        </p:nvSpPr>
        <p:spPr>
          <a:xfrm>
            <a:off x="2738330" y="2359358"/>
            <a:ext cx="1849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</a:t>
            </a:r>
            <a:r>
              <a:rPr kumimoji="1" lang="ja-JP" altLang="en-US" sz="3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重力文字"/>
          <p:cNvSpPr txBox="1"/>
          <p:nvPr/>
        </p:nvSpPr>
        <p:spPr>
          <a:xfrm>
            <a:off x="3795549" y="5194066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タイトル抗力合成"/>
          <p:cNvSpPr txBox="1"/>
          <p:nvPr/>
        </p:nvSpPr>
        <p:spPr>
          <a:xfrm>
            <a:off x="718370" y="1082908"/>
            <a:ext cx="5469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垂直</a:t>
            </a:r>
            <a:r>
              <a:rPr lang="ja-JP" altLang="en-US" sz="36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抗力と摩擦</a:t>
            </a:r>
            <a:r>
              <a:rPr kumimoji="1" lang="ja-JP" altLang="en-US" sz="3600" dirty="0" smtClean="0">
                <a:solidFill>
                  <a:schemeClr val="accent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を合成する</a:t>
            </a:r>
            <a:endParaRPr kumimoji="1" lang="ja-JP" altLang="en-US" sz="3600" dirty="0">
              <a:solidFill>
                <a:schemeClr val="accent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13" name="補助線"/>
          <p:cNvCxnSpPr/>
          <p:nvPr/>
        </p:nvCxnSpPr>
        <p:spPr>
          <a:xfrm rot="420000" flipV="1">
            <a:off x="4599194" y="2665707"/>
            <a:ext cx="503900" cy="301664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補助線"/>
          <p:cNvCxnSpPr/>
          <p:nvPr/>
        </p:nvCxnSpPr>
        <p:spPr>
          <a:xfrm flipH="1" flipV="1">
            <a:off x="5151618" y="2632876"/>
            <a:ext cx="616052" cy="1357674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抗力の合成"/>
          <p:cNvCxnSpPr/>
          <p:nvPr/>
        </p:nvCxnSpPr>
        <p:spPr>
          <a:xfrm rot="180000" flipH="1" flipV="1">
            <a:off x="5132080" y="2660044"/>
            <a:ext cx="93930" cy="1588702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摩擦文字"/>
          <p:cNvSpPr txBox="1"/>
          <p:nvPr/>
        </p:nvSpPr>
        <p:spPr>
          <a:xfrm>
            <a:off x="5604260" y="255266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517715" y="1772816"/>
            <a:ext cx="4824536" cy="4824536"/>
            <a:chOff x="2517715" y="1772816"/>
            <a:chExt cx="4824536" cy="4824536"/>
          </a:xfrm>
        </p:grpSpPr>
        <p:sp>
          <p:nvSpPr>
            <p:cNvPr id="5" name="正方形/長方形 4"/>
            <p:cNvSpPr/>
            <p:nvPr/>
          </p:nvSpPr>
          <p:spPr>
            <a:xfrm rot="20160000">
              <a:off x="3336995" y="2186910"/>
              <a:ext cx="2709830" cy="21612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517715" y="1772816"/>
              <a:ext cx="4824536" cy="482453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454856" y="2128218"/>
            <a:ext cx="2413288" cy="2366989"/>
            <a:chOff x="3454856" y="2128218"/>
            <a:chExt cx="2413288" cy="2366989"/>
          </a:xfrm>
        </p:grpSpPr>
        <p:cxnSp>
          <p:nvCxnSpPr>
            <p:cNvPr id="21" name="直線コネクタ 20"/>
            <p:cNvCxnSpPr>
              <a:endCxn id="5" idx="2"/>
            </p:cNvCxnSpPr>
            <p:nvPr/>
          </p:nvCxnSpPr>
          <p:spPr>
            <a:xfrm>
              <a:off x="4701502" y="3311713"/>
              <a:ext cx="429928" cy="94297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円/楕円 25"/>
            <p:cNvSpPr/>
            <p:nvPr/>
          </p:nvSpPr>
          <p:spPr>
            <a:xfrm>
              <a:off x="3454856" y="2128218"/>
              <a:ext cx="2413288" cy="236698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322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8" grpId="1"/>
      <p:bldP spid="9" grpId="0"/>
      <p:bldP spid="9" grpId="1"/>
      <p:bldP spid="10" grpId="0"/>
      <p:bldP spid="11" grpId="0"/>
      <p:bldP spid="11" grpId="1"/>
      <p:bldP spid="1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9720" y="169476"/>
            <a:ext cx="8814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回転しない</a:t>
            </a:r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→　②力のモーメントがつりあっている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物体が回転してしまう"/>
          <p:cNvSpPr txBox="1"/>
          <p:nvPr/>
        </p:nvSpPr>
        <p:spPr>
          <a:xfrm>
            <a:off x="272569" y="5679940"/>
            <a:ext cx="7958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この図の抗力と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重力のモーメントはつりあっていない。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</a:t>
            </a:r>
            <a:endParaRPr kumimoji="1" lang="ja-JP" altLang="en-US" sz="2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267744" y="799093"/>
            <a:ext cx="5064708" cy="4824536"/>
            <a:chOff x="2339752" y="1556792"/>
            <a:chExt cx="5064708" cy="4824536"/>
          </a:xfrm>
        </p:grpSpPr>
        <p:sp>
          <p:nvSpPr>
            <p:cNvPr id="10" name="重力文字"/>
            <p:cNvSpPr txBox="1"/>
            <p:nvPr/>
          </p:nvSpPr>
          <p:spPr>
            <a:xfrm>
              <a:off x="3795549" y="5194066"/>
              <a:ext cx="1939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600" dirty="0" smtClean="0">
                  <a:solidFill>
                    <a:srgbClr val="FF000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重力</a:t>
              </a:r>
              <a:endParaRPr kumimoji="1"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sp>
          <p:nvSpPr>
            <p:cNvPr id="16" name="摩擦文字"/>
            <p:cNvSpPr txBox="1"/>
            <p:nvPr/>
          </p:nvSpPr>
          <p:spPr>
            <a:xfrm>
              <a:off x="5604260" y="2552662"/>
              <a:ext cx="18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600" dirty="0" smtClean="0">
                  <a:solidFill>
                    <a:srgbClr val="FF000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抗力</a:t>
              </a:r>
              <a:endParaRPr kumimoji="1"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339752" y="1556792"/>
              <a:ext cx="4824536" cy="4824536"/>
              <a:chOff x="2339752" y="1556792"/>
              <a:chExt cx="4824536" cy="4824536"/>
            </a:xfrm>
          </p:grpSpPr>
          <p:cxnSp>
            <p:nvCxnSpPr>
              <p:cNvPr id="7" name="重力"/>
              <p:cNvCxnSpPr/>
              <p:nvPr/>
            </p:nvCxnSpPr>
            <p:spPr>
              <a:xfrm>
                <a:off x="4701502" y="3311713"/>
                <a:ext cx="0" cy="16561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抗力の合成"/>
              <p:cNvCxnSpPr/>
              <p:nvPr/>
            </p:nvCxnSpPr>
            <p:spPr>
              <a:xfrm rot="180000" flipH="1" flipV="1">
                <a:off x="5132080" y="2660044"/>
                <a:ext cx="93930" cy="1588702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headEnd type="oval" w="med" len="me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グループ化 22"/>
              <p:cNvGrpSpPr/>
              <p:nvPr/>
            </p:nvGrpSpPr>
            <p:grpSpPr>
              <a:xfrm>
                <a:off x="2339752" y="1556792"/>
                <a:ext cx="4824536" cy="4824536"/>
                <a:chOff x="2339752" y="1556792"/>
                <a:chExt cx="4824536" cy="4824536"/>
              </a:xfrm>
            </p:grpSpPr>
            <p:sp>
              <p:nvSpPr>
                <p:cNvPr id="5" name="正方形/長方形 4"/>
                <p:cNvSpPr/>
                <p:nvPr/>
              </p:nvSpPr>
              <p:spPr>
                <a:xfrm rot="20160000">
                  <a:off x="3336995" y="2186910"/>
                  <a:ext cx="2709830" cy="216120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円/楕円 5"/>
                <p:cNvSpPr/>
                <p:nvPr/>
              </p:nvSpPr>
              <p:spPr>
                <a:xfrm>
                  <a:off x="2339752" y="1556792"/>
                  <a:ext cx="4824536" cy="4824536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</p:grpSp>
        </p:grpSp>
      </p:grpSp>
      <p:sp>
        <p:nvSpPr>
          <p:cNvPr id="26" name="円/楕円 25"/>
          <p:cNvSpPr/>
          <p:nvPr/>
        </p:nvSpPr>
        <p:spPr>
          <a:xfrm>
            <a:off x="3382848" y="1370519"/>
            <a:ext cx="2413288" cy="236698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23195" y="6224994"/>
            <a:ext cx="6731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・・・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力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の位置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が間違っているから、回転してしまう。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704038" y="2484562"/>
            <a:ext cx="1656184" cy="2015710"/>
            <a:chOff x="683568" y="4149594"/>
            <a:chExt cx="1656184" cy="2015710"/>
          </a:xfrm>
        </p:grpSpPr>
        <p:sp>
          <p:nvSpPr>
            <p:cNvPr id="8" name="正方形/長方形 7"/>
            <p:cNvSpPr/>
            <p:nvPr/>
          </p:nvSpPr>
          <p:spPr>
            <a:xfrm>
              <a:off x="683568" y="4967897"/>
              <a:ext cx="1656184" cy="2261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" name="重力"/>
            <p:cNvCxnSpPr/>
            <p:nvPr/>
          </p:nvCxnSpPr>
          <p:spPr>
            <a:xfrm>
              <a:off x="944847" y="5111913"/>
              <a:ext cx="0" cy="105339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抗力の合成"/>
            <p:cNvCxnSpPr/>
            <p:nvPr/>
          </p:nvCxnSpPr>
          <p:spPr>
            <a:xfrm flipH="1" flipV="1">
              <a:off x="2093003" y="4149594"/>
              <a:ext cx="6350" cy="948409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oval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-142466" y="1842703"/>
            <a:ext cx="2829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回転してしまう。</a:t>
            </a:r>
            <a:endParaRPr kumimoji="1"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185204" y="1637283"/>
            <a:ext cx="3649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回転して欲しくないのに</a:t>
            </a:r>
            <a:endParaRPr lang="en-US" altLang="ja-JP" sz="1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回転してしまう。</a:t>
            </a:r>
            <a:endParaRPr lang="en-US" altLang="ja-JP" sz="1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モーメントがつり合って</a:t>
            </a:r>
            <a:r>
              <a:rPr kumimoji="1"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いない</a:t>
            </a:r>
          </a:p>
        </p:txBody>
      </p:sp>
      <p:sp>
        <p:nvSpPr>
          <p:cNvPr id="13" name="左カーブ矢印 12"/>
          <p:cNvSpPr/>
          <p:nvPr/>
        </p:nvSpPr>
        <p:spPr>
          <a:xfrm>
            <a:off x="7884368" y="809428"/>
            <a:ext cx="792088" cy="5059842"/>
          </a:xfrm>
          <a:prstGeom prst="curved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1189" y="779298"/>
            <a:ext cx="3892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これ、回転しない？</a:t>
            </a:r>
            <a:endParaRPr lang="en-US" altLang="ja-JP" sz="20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つまり、つりあってる？</a:t>
            </a:r>
            <a:endParaRPr kumimoji="1" lang="ja-JP" altLang="en-US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012160" y="4436367"/>
            <a:ext cx="4211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この図の何かが間違っている。</a:t>
            </a:r>
            <a:endParaRPr kumimoji="1"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664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/>
      <p:bldP spid="24" grpId="0"/>
      <p:bldP spid="25" grpId="0"/>
      <p:bldP spid="13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971600" y="2780928"/>
            <a:ext cx="7488832" cy="3312368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重力"/>
          <p:cNvCxnSpPr/>
          <p:nvPr/>
        </p:nvCxnSpPr>
        <p:spPr>
          <a:xfrm>
            <a:off x="4701502" y="3311713"/>
            <a:ext cx="0" cy="1656184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29720" y="169476"/>
            <a:ext cx="8814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斜面で回転しない　→　②力のモーメントがつりあっている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重力文字"/>
          <p:cNvSpPr txBox="1"/>
          <p:nvPr/>
        </p:nvSpPr>
        <p:spPr>
          <a:xfrm>
            <a:off x="3795549" y="5194066"/>
            <a:ext cx="1939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重力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cxnSp>
        <p:nvCxnSpPr>
          <p:cNvPr id="22" name="抗力の合成"/>
          <p:cNvCxnSpPr/>
          <p:nvPr/>
        </p:nvCxnSpPr>
        <p:spPr>
          <a:xfrm rot="180000" flipH="1" flipV="1">
            <a:off x="5132080" y="2660044"/>
            <a:ext cx="93930" cy="1588702"/>
          </a:xfrm>
          <a:prstGeom prst="straightConnector1">
            <a:avLst/>
          </a:prstGeom>
          <a:ln w="28575">
            <a:solidFill>
              <a:schemeClr val="tx2"/>
            </a:solidFill>
            <a:headEnd type="oval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摩擦文字"/>
          <p:cNvSpPr txBox="1"/>
          <p:nvPr/>
        </p:nvSpPr>
        <p:spPr>
          <a:xfrm>
            <a:off x="5604260" y="255266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抗力</a:t>
            </a:r>
            <a:endParaRPr kumimoji="1" lang="ja-JP" altLang="en-US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339752" y="1556792"/>
            <a:ext cx="4824536" cy="4824536"/>
            <a:chOff x="2339752" y="1556792"/>
            <a:chExt cx="4824536" cy="4824536"/>
          </a:xfrm>
        </p:grpSpPr>
        <p:sp>
          <p:nvSpPr>
            <p:cNvPr id="5" name="正方形/長方形 4"/>
            <p:cNvSpPr/>
            <p:nvPr/>
          </p:nvSpPr>
          <p:spPr>
            <a:xfrm rot="20160000">
              <a:off x="3336995" y="2186910"/>
              <a:ext cx="2709830" cy="21612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339752" y="1556792"/>
              <a:ext cx="4824536" cy="482453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454856" y="2128218"/>
            <a:ext cx="2413288" cy="2366989"/>
            <a:chOff x="3454856" y="2128218"/>
            <a:chExt cx="2413288" cy="2366989"/>
          </a:xfrm>
        </p:grpSpPr>
        <p:cxnSp>
          <p:nvCxnSpPr>
            <p:cNvPr id="21" name="直線コネクタ 20"/>
            <p:cNvCxnSpPr>
              <a:endCxn id="5" idx="2"/>
            </p:cNvCxnSpPr>
            <p:nvPr/>
          </p:nvCxnSpPr>
          <p:spPr>
            <a:xfrm>
              <a:off x="4701502" y="3311713"/>
              <a:ext cx="429928" cy="94297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円/楕円 25"/>
            <p:cNvSpPr/>
            <p:nvPr/>
          </p:nvSpPr>
          <p:spPr>
            <a:xfrm>
              <a:off x="3454856" y="2128218"/>
              <a:ext cx="2413288" cy="236698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/>
          <p:cNvSpPr txBox="1"/>
          <p:nvPr/>
        </p:nvSpPr>
        <p:spPr>
          <a:xfrm>
            <a:off x="937062" y="6165304"/>
            <a:ext cx="81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・・・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力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の位置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が間違っているから、回転してしまう。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41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" val="45f68592-f64a-4d5f-b799-316406e4b37f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501</Words>
  <Application>Microsoft Office PowerPoint</Application>
  <PresentationFormat>画面に合わせる (4:3)</PresentationFormat>
  <Paragraphs>73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HGP創英角ﾎﾟｯﾌﾟ体</vt:lpstr>
      <vt:lpstr>HG丸ｺﾞｼｯｸM-PRO</vt:lpstr>
      <vt:lpstr>HG創英角ﾎﾟｯﾌﾟ体</vt:lpstr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T-ImanishiS</dc:creator>
  <cp:lastModifiedBy>T-ImanishiS</cp:lastModifiedBy>
  <cp:revision>51</cp:revision>
  <dcterms:created xsi:type="dcterms:W3CDTF">2018-05-21T05:33:32Z</dcterms:created>
  <dcterms:modified xsi:type="dcterms:W3CDTF">2024-04-25T04:17:10Z</dcterms:modified>
</cp:coreProperties>
</file>