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1" r:id="rId2"/>
    <p:sldId id="291" r:id="rId3"/>
    <p:sldId id="293" r:id="rId4"/>
    <p:sldId id="294" r:id="rId5"/>
    <p:sldId id="287" r:id="rId6"/>
    <p:sldId id="286" r:id="rId7"/>
    <p:sldId id="288" r:id="rId8"/>
    <p:sldId id="289" r:id="rId9"/>
    <p:sldId id="295" r:id="rId10"/>
    <p:sldId id="296" r:id="rId11"/>
    <p:sldId id="290" r:id="rId12"/>
  </p:sldIdLst>
  <p:sldSz cx="9144000" cy="6858000" type="screen4x3"/>
  <p:notesSz cx="6858000" cy="9144000"/>
  <p:custDataLst>
    <p:tags r:id="rId14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45" autoAdjust="0"/>
  </p:normalViewPr>
  <p:slideViewPr>
    <p:cSldViewPr snapToGrid="0"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57F24-2283-4C3A-9ADD-A5647B35A435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445D4-7F42-486E-96B5-220B4F284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6304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445D4-7F42-486E-96B5-220B4F2844A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076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445D4-7F42-486E-96B5-220B4F2844A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53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445D4-7F42-486E-96B5-220B4F2844A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016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445D4-7F42-486E-96B5-220B4F2844A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851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445D4-7F42-486E-96B5-220B4F2844A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076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445D4-7F42-486E-96B5-220B4F2844A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076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445D4-7F42-486E-96B5-220B4F2844A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076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445D4-7F42-486E-96B5-220B4F2844A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076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445D4-7F42-486E-96B5-220B4F2844A8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076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45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38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30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12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102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867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027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330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55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754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660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90D17-7D6A-402B-BDE6-79D07AB8A5BF}" type="datetimeFigureOut">
              <a:rPr kumimoji="1" lang="ja-JP" altLang="en-US" smtClean="0"/>
              <a:t>2021/5/27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B0886-9FCD-47E4-8A00-8ED983724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66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457198" y="346840"/>
            <a:ext cx="7093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重心・・・物体に重力がかかる場所</a:t>
            </a:r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977462" y="1734207"/>
            <a:ext cx="2790497" cy="2049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2372711" y="1844562"/>
            <a:ext cx="0" cy="1513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台形 5"/>
          <p:cNvSpPr/>
          <p:nvPr/>
        </p:nvSpPr>
        <p:spPr>
          <a:xfrm rot="16200000">
            <a:off x="6203731" y="39413"/>
            <a:ext cx="646386" cy="3720662"/>
          </a:xfrm>
          <a:prstGeom prst="trapezoi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7081345" y="1918134"/>
            <a:ext cx="0" cy="1513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977462" y="4018294"/>
            <a:ext cx="70935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物体の形のバランスが悪いと、</a:t>
            </a:r>
            <a:endParaRPr kumimoji="1" lang="en-US" altLang="ja-JP" sz="32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32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　　　重心は真ん中ではない</a:t>
            </a:r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4003962" y="5510760"/>
            <a:ext cx="3608773" cy="792000"/>
            <a:chOff x="1072055" y="4409090"/>
            <a:chExt cx="3608773" cy="792000"/>
          </a:xfrm>
        </p:grpSpPr>
        <p:sp>
          <p:nvSpPr>
            <p:cNvPr id="9" name="正方形/長方形 8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" name="円/楕円 6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" name="円/楕円 29"/>
            <p:cNvSpPr/>
            <p:nvPr/>
          </p:nvSpPr>
          <p:spPr>
            <a:xfrm>
              <a:off x="3888828" y="4409090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136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 rot="16200000">
            <a:off x="6904243" y="1550415"/>
            <a:ext cx="36000" cy="208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811885" y="1092467"/>
            <a:ext cx="36000" cy="151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/>
          </p:nvPr>
        </p:nvGraphicFramePr>
        <p:xfrm>
          <a:off x="429841" y="459370"/>
          <a:ext cx="3708206" cy="2538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8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2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8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827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Ａ＋Ｂ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8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形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77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位置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x</a:t>
                      </a:r>
                      <a:r>
                        <a:rPr lang="ja-JP" altLang="en-US" sz="3600" i="1" baseline="-25000" dirty="0" smtClean="0">
                          <a:latin typeface="+mj-ea"/>
                          <a:ea typeface="+mj-ea"/>
                        </a:rPr>
                        <a:t>１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x</a:t>
                      </a:r>
                      <a:r>
                        <a:rPr kumimoji="1" lang="en-US" altLang="ja-JP" sz="36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</a:t>
                      </a:r>
                      <a:endParaRPr kumimoji="1" lang="ja-JP" altLang="en-US" sz="36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4000" i="1" dirty="0" err="1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x</a:t>
                      </a:r>
                      <a:r>
                        <a:rPr kumimoji="1" lang="en-US" altLang="ja-JP" sz="4000" i="1" kern="1200" baseline="-25000" dirty="0" err="1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 sz="40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27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質量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１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２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１</a:t>
                      </a: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+m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２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5725506" y="640253"/>
            <a:ext cx="540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A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940392" y="2099747"/>
            <a:ext cx="540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B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8028" y="0"/>
            <a:ext cx="1955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x</a:t>
            </a:r>
            <a:r>
              <a:rPr lang="ja-JP" altLang="en-US" sz="2800" i="1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 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方向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/>
          </p:nvPr>
        </p:nvGraphicFramePr>
        <p:xfrm>
          <a:off x="429841" y="3757919"/>
          <a:ext cx="3708206" cy="2463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4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3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827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Ａ＋Ｂ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8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形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28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位置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baseline="0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y</a:t>
                      </a:r>
                      <a:r>
                        <a:rPr lang="ja-JP" altLang="en-US" sz="2800" i="1" baseline="-25000" dirty="0" smtClean="0">
                          <a:latin typeface="+mj-ea"/>
                          <a:ea typeface="+mj-ea"/>
                        </a:rPr>
                        <a:t>１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kern="1200" baseline="0" dirty="0" smtClean="0">
                          <a:solidFill>
                            <a:schemeClr val="dk1"/>
                          </a:solidFill>
                          <a:latin typeface="Bell MT" panose="02020503060305020303" pitchFamily="18" charset="0"/>
                          <a:ea typeface="HGS創英角ﾎﾟｯﾌﾟ体" panose="040B0A00000000000000" pitchFamily="50" charset="-128"/>
                          <a:cs typeface="+mn-cs"/>
                        </a:rPr>
                        <a:t>y</a:t>
                      </a:r>
                      <a:r>
                        <a:rPr kumimoji="1" lang="en-US" altLang="ja-JP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</a:t>
                      </a:r>
                      <a:endParaRPr kumimoji="1" lang="ja-JP" altLang="en-US" sz="28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4000" i="1" kern="1200" baseline="0" dirty="0" err="1" smtClean="0">
                          <a:solidFill>
                            <a:schemeClr val="dk1"/>
                          </a:solidFill>
                          <a:latin typeface="Bell MT" panose="02020503060305020303" pitchFamily="18" charset="0"/>
                          <a:ea typeface="HGS創英角ﾎﾟｯﾌﾟ体" panose="040B0A00000000000000" pitchFamily="50" charset="-128"/>
                          <a:cs typeface="+mn-cs"/>
                        </a:rPr>
                        <a:t>y</a:t>
                      </a:r>
                      <a:r>
                        <a:rPr kumimoji="1" lang="en-US" altLang="ja-JP" sz="4000" i="1" kern="1200" baseline="-25000" dirty="0" err="1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 sz="40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27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質量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１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２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１</a:t>
                      </a: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+m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２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テキスト ボックス 22"/>
          <p:cNvSpPr txBox="1"/>
          <p:nvPr/>
        </p:nvSpPr>
        <p:spPr>
          <a:xfrm>
            <a:off x="328028" y="3298549"/>
            <a:ext cx="1955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y 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方向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4597520" y="1082288"/>
            <a:ext cx="3410286" cy="2655124"/>
            <a:chOff x="4597520" y="1082288"/>
            <a:chExt cx="3410286" cy="2655124"/>
          </a:xfrm>
        </p:grpSpPr>
        <p:sp>
          <p:nvSpPr>
            <p:cNvPr id="24" name="左中かっこ 23"/>
            <p:cNvSpPr/>
            <p:nvPr/>
          </p:nvSpPr>
          <p:spPr>
            <a:xfrm>
              <a:off x="5167432" y="1082288"/>
              <a:ext cx="209260" cy="1512000"/>
            </a:xfrm>
            <a:prstGeom prst="leftBrace">
              <a:avLst>
                <a:gd name="adj1" fmla="val 91247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左中かっこ 24"/>
            <p:cNvSpPr/>
            <p:nvPr/>
          </p:nvSpPr>
          <p:spPr>
            <a:xfrm rot="16200000">
              <a:off x="6859176" y="2140493"/>
              <a:ext cx="209260" cy="2088000"/>
            </a:xfrm>
            <a:prstGeom prst="leftBrace">
              <a:avLst>
                <a:gd name="adj1" fmla="val 91247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597520" y="1545944"/>
              <a:ext cx="5403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i="1" dirty="0" smtClean="0">
                  <a:latin typeface="Bell MT" panose="02020503060305020303" pitchFamily="18" charset="0"/>
                  <a:ea typeface="HGP創英角ﾎﾟｯﾌﾟ体" panose="040B0A00000000000000" pitchFamily="50" charset="-128"/>
                </a:rPr>
                <a:t>42</a:t>
              </a:r>
              <a:endParaRPr kumimoji="1" lang="ja-JP" altLang="en-US" sz="2800" i="1" dirty="0">
                <a:latin typeface="Bell MT" panose="02020503060305020303" pitchFamily="18" charset="0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6688085" y="3214192"/>
              <a:ext cx="5403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i="1" dirty="0" smtClean="0">
                  <a:latin typeface="Bell MT" panose="02020503060305020303" pitchFamily="18" charset="0"/>
                  <a:ea typeface="HGP創英角ﾎﾟｯﾌﾟ体" panose="040B0A00000000000000" pitchFamily="50" charset="-128"/>
                </a:rPr>
                <a:t>56</a:t>
              </a:r>
              <a:endParaRPr kumimoji="1" lang="ja-JP" altLang="en-US" sz="2800" i="1" dirty="0">
                <a:latin typeface="Bell MT" panose="02020503060305020303" pitchFamily="18" charset="0"/>
                <a:ea typeface="HGP創英角ﾎﾟｯﾌﾟ体" panose="040B0A00000000000000" pitchFamily="50" charset="-128"/>
              </a:endParaRPr>
            </a:p>
          </p:txBody>
        </p:sp>
      </p:grpSp>
      <p:sp>
        <p:nvSpPr>
          <p:cNvPr id="29" name="正方形/長方形 28"/>
          <p:cNvSpPr>
            <a:spLocks/>
          </p:cNvSpPr>
          <p:nvPr/>
        </p:nvSpPr>
        <p:spPr>
          <a:xfrm>
            <a:off x="1259492" y="4234645"/>
            <a:ext cx="36000" cy="496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>
            <a:spLocks/>
          </p:cNvSpPr>
          <p:nvPr/>
        </p:nvSpPr>
        <p:spPr>
          <a:xfrm>
            <a:off x="1259492" y="918346"/>
            <a:ext cx="36000" cy="496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1" name="正方形/長方形 30"/>
          <p:cNvSpPr>
            <a:spLocks/>
          </p:cNvSpPr>
          <p:nvPr/>
        </p:nvSpPr>
        <p:spPr>
          <a:xfrm rot="16200000">
            <a:off x="2410040" y="1127967"/>
            <a:ext cx="36000" cy="496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2" name="正方形/長方形 31"/>
          <p:cNvSpPr>
            <a:spLocks/>
          </p:cNvSpPr>
          <p:nvPr/>
        </p:nvSpPr>
        <p:spPr>
          <a:xfrm rot="16200000">
            <a:off x="2436166" y="4465045"/>
            <a:ext cx="36000" cy="496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grpSp>
        <p:nvGrpSpPr>
          <p:cNvPr id="39" name="グループ化 38"/>
          <p:cNvGrpSpPr>
            <a:grpSpLocks noChangeAspect="1"/>
          </p:cNvGrpSpPr>
          <p:nvPr/>
        </p:nvGrpSpPr>
        <p:grpSpPr>
          <a:xfrm>
            <a:off x="3133610" y="4240247"/>
            <a:ext cx="494813" cy="494813"/>
            <a:chOff x="5608075" y="3626980"/>
            <a:chExt cx="2160000" cy="2160000"/>
          </a:xfrm>
        </p:grpSpPr>
        <p:sp>
          <p:nvSpPr>
            <p:cNvPr id="33" name="正方形/長方形 32"/>
            <p:cNvSpPr/>
            <p:nvPr/>
          </p:nvSpPr>
          <p:spPr>
            <a:xfrm rot="16200000">
              <a:off x="6609500" y="4628403"/>
              <a:ext cx="157150" cy="21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5608086" y="3626980"/>
              <a:ext cx="157150" cy="21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グループ化 39"/>
          <p:cNvGrpSpPr>
            <a:grpSpLocks noChangeAspect="1"/>
          </p:cNvGrpSpPr>
          <p:nvPr/>
        </p:nvGrpSpPr>
        <p:grpSpPr>
          <a:xfrm>
            <a:off x="3078915" y="920333"/>
            <a:ext cx="494813" cy="494813"/>
            <a:chOff x="5608074" y="3626980"/>
            <a:chExt cx="2160000" cy="2160000"/>
          </a:xfrm>
        </p:grpSpPr>
        <p:sp>
          <p:nvSpPr>
            <p:cNvPr id="41" name="正方形/長方形 40"/>
            <p:cNvSpPr/>
            <p:nvPr/>
          </p:nvSpPr>
          <p:spPr>
            <a:xfrm rot="16200000">
              <a:off x="6609499" y="4628403"/>
              <a:ext cx="157150" cy="21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608087" y="3626980"/>
              <a:ext cx="157150" cy="21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44" name="テキスト ボックス 43"/>
          <p:cNvSpPr txBox="1"/>
          <p:nvPr/>
        </p:nvSpPr>
        <p:spPr>
          <a:xfrm>
            <a:off x="5691267" y="2668614"/>
            <a:ext cx="540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0</a:t>
            </a:r>
            <a:endParaRPr kumimoji="1" lang="ja-JP" altLang="en-US" sz="2400" dirty="0">
              <a:solidFill>
                <a:srgbClr val="FF000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681599" y="2724600"/>
            <a:ext cx="540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>
                <a:solidFill>
                  <a:srgbClr val="0070C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28</a:t>
            </a:r>
            <a:endParaRPr kumimoji="1" lang="ja-JP" altLang="en-US" sz="2800" i="1" dirty="0">
              <a:solidFill>
                <a:srgbClr val="0070C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215785" y="1526315"/>
            <a:ext cx="7798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21 </a:t>
            </a:r>
            <a:r>
              <a:rPr lang="en-US" altLang="ja-JP" sz="2800" b="1" i="1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-</a:t>
            </a:r>
            <a:endParaRPr kumimoji="1" lang="ja-JP" altLang="en-US" sz="2800" b="1" i="1" dirty="0">
              <a:solidFill>
                <a:srgbClr val="FF000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451588" y="2340787"/>
            <a:ext cx="711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0070C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0</a:t>
            </a:r>
            <a:r>
              <a:rPr lang="en-US" altLang="ja-JP" sz="2400" b="1" i="1" dirty="0" smtClean="0">
                <a:solidFill>
                  <a:srgbClr val="0070C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 -</a:t>
            </a:r>
            <a:endParaRPr kumimoji="1" lang="ja-JP" altLang="en-US" sz="2400" b="1" i="1" dirty="0">
              <a:solidFill>
                <a:srgbClr val="0070C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204173" y="4986765"/>
            <a:ext cx="795109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1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800" i="1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21</a:t>
            </a:r>
            <a:endParaRPr kumimoji="1" lang="ja-JP" altLang="en-US" sz="2800" i="1" dirty="0">
              <a:solidFill>
                <a:srgbClr val="FF000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9036" y="1677839"/>
            <a:ext cx="540315" cy="48372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1">
            <a:spAutoFit/>
          </a:bodyPr>
          <a:lstStyle/>
          <a:p>
            <a:pPr>
              <a:lnSpc>
                <a:spcPts val="3000"/>
              </a:lnSpc>
            </a:pPr>
            <a:r>
              <a:rPr kumimoji="1" lang="en-US" altLang="ja-JP" sz="2800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0</a:t>
            </a:r>
            <a:endParaRPr kumimoji="1" lang="ja-JP" altLang="en-US" sz="2800" dirty="0">
              <a:solidFill>
                <a:srgbClr val="FF000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134722" y="4958809"/>
            <a:ext cx="540315" cy="48372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kumimoji="1" lang="en-US" altLang="ja-JP" sz="2800" dirty="0" smtClean="0">
                <a:solidFill>
                  <a:schemeClr val="tx2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0</a:t>
            </a:r>
            <a:endParaRPr kumimoji="1" lang="ja-JP" altLang="en-US" sz="2800" dirty="0">
              <a:solidFill>
                <a:schemeClr val="tx2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134721" y="1684494"/>
            <a:ext cx="540315" cy="4837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kumimoji="1" lang="en-US" altLang="ja-JP" sz="2800" i="1" dirty="0" smtClean="0">
                <a:solidFill>
                  <a:schemeClr val="tx2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28</a:t>
            </a:r>
            <a:endParaRPr kumimoji="1" lang="ja-JP" altLang="en-US" sz="2800" i="1" dirty="0">
              <a:solidFill>
                <a:schemeClr val="tx2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82553" y="2432425"/>
            <a:ext cx="816729" cy="51308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kumimoji="1" lang="en-US" altLang="ja-JP" sz="3600" i="1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42</a:t>
            </a:r>
            <a:endParaRPr kumimoji="1" lang="ja-JP" altLang="en-US" sz="3600" i="1" dirty="0">
              <a:solidFill>
                <a:srgbClr val="FF000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182553" y="5650042"/>
            <a:ext cx="816729" cy="51308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kumimoji="1" lang="en-US" altLang="ja-JP" sz="3600" i="1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42</a:t>
            </a:r>
            <a:endParaRPr kumimoji="1" lang="ja-JP" altLang="en-US" sz="3600" i="1" dirty="0">
              <a:solidFill>
                <a:srgbClr val="FF000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134720" y="2432425"/>
            <a:ext cx="664329" cy="51308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600" i="1" dirty="0" smtClean="0">
                <a:solidFill>
                  <a:schemeClr val="tx2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56</a:t>
            </a:r>
            <a:endParaRPr kumimoji="1" lang="ja-JP" altLang="en-US" sz="3600" i="1" dirty="0">
              <a:solidFill>
                <a:schemeClr val="tx2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152872" y="5650042"/>
            <a:ext cx="664329" cy="51308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600" i="1" dirty="0" smtClean="0">
                <a:solidFill>
                  <a:schemeClr val="tx2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56</a:t>
            </a:r>
            <a:endParaRPr kumimoji="1" lang="ja-JP" altLang="en-US" sz="3600" i="1" dirty="0">
              <a:solidFill>
                <a:schemeClr val="tx2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995554" y="5650042"/>
            <a:ext cx="1111497" cy="498342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200" i="1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42+56</a:t>
            </a:r>
            <a:endParaRPr kumimoji="1" lang="ja-JP" altLang="en-US" sz="3200" i="1" dirty="0"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931463" y="2432425"/>
            <a:ext cx="1111497" cy="477054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200" i="1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42+56</a:t>
            </a:r>
            <a:endParaRPr kumimoji="1" lang="ja-JP" altLang="en-US" sz="3200" i="1" dirty="0"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テキスト ボックス 60"/>
              <p:cNvSpPr txBox="1"/>
              <p:nvPr/>
            </p:nvSpPr>
            <p:spPr>
              <a:xfrm>
                <a:off x="3988825" y="3731269"/>
                <a:ext cx="5156620" cy="1252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･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+56</m:t>
                          </m:r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･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  <m:t>28</m:t>
                          </m:r>
                        </m:num>
                        <m:den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98</m:t>
                          </m:r>
                        </m:den>
                      </m:f>
                      <m:r>
                        <a:rPr kumimoji="1" lang="en-US" altLang="ja-JP" sz="32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61" name="テキスト ボックス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8825" y="3731269"/>
                <a:ext cx="5156620" cy="1252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直線コネクタ 65"/>
          <p:cNvCxnSpPr/>
          <p:nvPr/>
        </p:nvCxnSpPr>
        <p:spPr>
          <a:xfrm>
            <a:off x="5843991" y="2571619"/>
            <a:ext cx="0" cy="108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>
            <a:off x="6853130" y="2536215"/>
            <a:ext cx="0" cy="10800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テキスト ボックス 50"/>
              <p:cNvSpPr txBox="1"/>
              <p:nvPr/>
            </p:nvSpPr>
            <p:spPr>
              <a:xfrm>
                <a:off x="4009674" y="4943170"/>
                <a:ext cx="5156620" cy="1252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･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･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num>
                        <m:den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98</m:t>
                          </m:r>
                        </m:den>
                      </m:f>
                      <m:r>
                        <a:rPr kumimoji="1" lang="en-US" altLang="ja-JP" sz="32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51" name="テキスト ボックス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9674" y="4943170"/>
                <a:ext cx="5156620" cy="1252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楕円 1"/>
          <p:cNvSpPr/>
          <p:nvPr/>
        </p:nvSpPr>
        <p:spPr>
          <a:xfrm>
            <a:off x="6382866" y="2179566"/>
            <a:ext cx="105112" cy="105112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6487979" y="1009585"/>
            <a:ext cx="1519828" cy="778340"/>
            <a:chOff x="6487979" y="1009585"/>
            <a:chExt cx="1519828" cy="778340"/>
          </a:xfrm>
        </p:grpSpPr>
        <p:sp>
          <p:nvSpPr>
            <p:cNvPr id="3" name="円形吹き出し 2"/>
            <p:cNvSpPr/>
            <p:nvPr/>
          </p:nvSpPr>
          <p:spPr>
            <a:xfrm>
              <a:off x="6487979" y="1009585"/>
              <a:ext cx="1519828" cy="778340"/>
            </a:xfrm>
            <a:prstGeom prst="wedgeEllipseCallout">
              <a:avLst>
                <a:gd name="adj1" fmla="val -45370"/>
                <a:gd name="adj2" fmla="val 91031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6570443" y="1198803"/>
              <a:ext cx="13608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dirty="0" smtClean="0"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重心が空中</a:t>
              </a:r>
              <a:endParaRPr kumimoji="1" lang="ja-JP" altLang="en-US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799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9" grpId="0" animBg="1"/>
      <p:bldP spid="30" grpId="0" animBg="1"/>
      <p:bldP spid="31" grpId="0" animBg="1"/>
      <p:bldP spid="32" grpId="0" animBg="1"/>
      <p:bldP spid="44" grpId="0"/>
      <p:bldP spid="45" grpId="0"/>
      <p:bldP spid="46" grpId="0"/>
      <p:bldP spid="48" grpId="0"/>
      <p:bldP spid="49" grpId="0" animBg="1"/>
      <p:bldP spid="50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/>
      <p:bldP spid="51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3" name="テキスト ボックス 52"/>
              <p:cNvSpPr txBox="1"/>
              <p:nvPr/>
            </p:nvSpPr>
            <p:spPr>
              <a:xfrm>
                <a:off x="3621753" y="711418"/>
                <a:ext cx="4551844" cy="1067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𝑮</m:t>
                          </m:r>
                        </m:sub>
                      </m:sSub>
                      <m:r>
                        <a:rPr kumimoji="1" lang="en-US" altLang="ja-JP" sz="3200" b="1" i="1" smtClean="0">
                          <a:latin typeface="Cambria Math"/>
                          <a:ea typeface="HGS創英角ﾎﾟｯﾌﾟ体" panose="040B0A00000000000000" pitchFamily="50" charset="-128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3200" b="1" dirty="0">
                  <a:latin typeface="HGS創英角ﾎﾟｯﾌﾟ体" panose="040B0A00000000000000" pitchFamily="50" charset="-128"/>
                  <a:ea typeface="HGS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53" name="テキスト ボックス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1753" y="711418"/>
                <a:ext cx="4551844" cy="10674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258935"/>
              </p:ext>
            </p:extLst>
          </p:nvPr>
        </p:nvGraphicFramePr>
        <p:xfrm>
          <a:off x="702000" y="3266744"/>
          <a:ext cx="7740001" cy="3369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3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8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5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23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6622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Ａ＋Ｂ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042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形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位置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3600" i="1" baseline="-25000" dirty="0" smtClean="0">
                        <a:latin typeface="+mj-ea"/>
                        <a:ea typeface="+mj-ea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6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6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質量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6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6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6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" name="円/楕円 25"/>
          <p:cNvSpPr/>
          <p:nvPr/>
        </p:nvSpPr>
        <p:spPr>
          <a:xfrm>
            <a:off x="2212428" y="4294299"/>
            <a:ext cx="388060" cy="388059"/>
          </a:xfrm>
          <a:prstGeom prst="ellipse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4461641" y="3819217"/>
            <a:ext cx="1257283" cy="1257280"/>
          </a:xfrm>
          <a:prstGeom prst="ellipse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740979" y="299546"/>
            <a:ext cx="2648607" cy="26486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756745" y="1308538"/>
            <a:ext cx="662151" cy="66215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4461642" y="4273278"/>
            <a:ext cx="388060" cy="388059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6647793" y="3766665"/>
            <a:ext cx="1257283" cy="1257280"/>
          </a:xfrm>
          <a:prstGeom prst="ellipse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053143" y="5175173"/>
            <a:ext cx="1120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r</a:t>
            </a:r>
            <a:endParaRPr kumimoji="1" lang="ja-JP" altLang="en-US" sz="36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811410" y="5895132"/>
            <a:ext cx="1497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r</a:t>
            </a:r>
            <a:r>
              <a:rPr lang="en-US" altLang="ja-JP" sz="3600" baseline="30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r>
              <a:rPr lang="en-US" altLang="ja-JP" sz="3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π</a:t>
            </a:r>
            <a:endParaRPr kumimoji="1" lang="ja-JP" altLang="en-US" sz="36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/>
              <p:cNvSpPr txBox="1"/>
              <p:nvPr/>
            </p:nvSpPr>
            <p:spPr>
              <a:xfrm>
                <a:off x="2695275" y="5152007"/>
                <a:ext cx="662781" cy="727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fPr>
                        <m:num>
                          <m:r>
                            <a:rPr kumimoji="1" lang="ja-JP" altLang="en-US" sz="24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𝒓</m:t>
                          </m:r>
                        </m:num>
                        <m:den>
                          <m:r>
                            <a:rPr kumimoji="1" lang="ja-JP" altLang="en-US" sz="24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kumimoji="1" lang="ja-JP" altLang="en-US" sz="2400" b="1" dirty="0">
                  <a:latin typeface="HGS創英角ﾎﾟｯﾌﾟ体" panose="040B0A00000000000000" pitchFamily="50" charset="-128"/>
                  <a:ea typeface="HGS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33" name="テキスト ボックス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5275" y="5152007"/>
                <a:ext cx="662781" cy="7277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テキスト ボックス 33"/>
          <p:cNvSpPr txBox="1"/>
          <p:nvPr/>
        </p:nvSpPr>
        <p:spPr>
          <a:xfrm>
            <a:off x="4786830" y="4906600"/>
            <a:ext cx="10772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i="1" dirty="0" smtClean="0">
                <a:solidFill>
                  <a:srgbClr val="FF0000"/>
                </a:solidFill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3200" baseline="-380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endParaRPr kumimoji="1" lang="ja-JP" altLang="en-US" sz="3200" baseline="-380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テキスト ボックス 34"/>
              <p:cNvSpPr txBox="1"/>
              <p:nvPr/>
            </p:nvSpPr>
            <p:spPr>
              <a:xfrm>
                <a:off x="2390475" y="5982324"/>
                <a:ext cx="1251359" cy="5831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2400" dirty="0" smtClean="0">
                    <a:latin typeface="+mj-ea"/>
                    <a:ea typeface="+mj-ea"/>
                  </a:rPr>
                  <a:t>（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400" b="1" i="1" smtClean="0">
                            <a:latin typeface="Cambria Math" panose="02040503050406030204" pitchFamily="18" charset="0"/>
                            <a:ea typeface="HGS創英角ﾎﾟｯﾌﾟ体" panose="040B0A00000000000000" pitchFamily="50" charset="-128"/>
                          </a:rPr>
                        </m:ctrlPr>
                      </m:fPr>
                      <m:num>
                        <m:r>
                          <a:rPr kumimoji="1" lang="ja-JP" altLang="en-US" sz="2400" b="1" i="0" smtClean="0">
                            <a:latin typeface="Cambria Math"/>
                            <a:ea typeface="HGS創英角ﾎﾟｯﾌﾟ体" panose="040B0A00000000000000" pitchFamily="50" charset="-128"/>
                          </a:rPr>
                          <m:t>𝐫</m:t>
                        </m:r>
                      </m:num>
                      <m:den>
                        <m:r>
                          <a:rPr kumimoji="1" lang="ja-JP" altLang="en-US" sz="2400" b="1" i="0" smtClean="0">
                            <a:latin typeface="Cambria Math"/>
                            <a:ea typeface="HGS創英角ﾎﾟｯﾌﾟ体" panose="040B0A00000000000000" pitchFamily="50" charset="-128"/>
                          </a:rPr>
                          <m:t>𝟒</m:t>
                        </m:r>
                      </m:den>
                    </m:f>
                    <m:r>
                      <a:rPr kumimoji="1" lang="en-US" altLang="ja-JP" sz="2400" b="1" i="0" smtClean="0">
                        <a:latin typeface="Cambria Math"/>
                        <a:ea typeface="HGS創英角ﾎﾟｯﾌﾟ体" panose="040B0A00000000000000" pitchFamily="50" charset="-128"/>
                      </a:rPr>
                      <m:t> </m:t>
                    </m:r>
                  </m:oMath>
                </a14:m>
                <a:r>
                  <a:rPr lang="ja-JP" altLang="en-US" sz="2400" dirty="0">
                    <a:latin typeface="+mj-ea"/>
                    <a:ea typeface="+mj-ea"/>
                  </a:rPr>
                  <a:t>）</a:t>
                </a:r>
                <a:r>
                  <a:rPr kumimoji="1" lang="ja-JP" altLang="en-US" sz="2400" baseline="30000" dirty="0" smtClean="0">
                    <a:latin typeface="+mj-ea"/>
                    <a:ea typeface="+mj-ea"/>
                  </a:rPr>
                  <a:t>２</a:t>
                </a:r>
                <a:r>
                  <a:rPr kumimoji="1" lang="en-US" altLang="ja-JP" sz="2400" dirty="0" smtClean="0">
                    <a:ea typeface="HGS創英角ﾎﾟｯﾌﾟ体" panose="040B0A00000000000000" pitchFamily="50" charset="-128"/>
                  </a:rPr>
                  <a:t>π</a:t>
                </a:r>
                <a:endParaRPr kumimoji="1" lang="ja-JP" altLang="en-US" sz="2400" dirty="0">
                  <a:ea typeface="HGS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35" name="テキスト ボックス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0475" y="5982324"/>
                <a:ext cx="1251359" cy="583173"/>
              </a:xfrm>
              <a:prstGeom prst="rect">
                <a:avLst/>
              </a:prstGeom>
              <a:blipFill rotWithShape="1">
                <a:blip r:embed="rId5"/>
                <a:stretch>
                  <a:fillRect l="-7317" t="-5208" b="-104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テキスト ボックス 37"/>
          <p:cNvSpPr txBox="1"/>
          <p:nvPr/>
        </p:nvSpPr>
        <p:spPr>
          <a:xfrm>
            <a:off x="4220610" y="5949191"/>
            <a:ext cx="1139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r</a:t>
            </a:r>
            <a:r>
              <a:rPr lang="en-US" altLang="ja-JP" sz="3600" baseline="30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r>
              <a:rPr lang="en-US" altLang="ja-JP" sz="3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π</a:t>
            </a:r>
            <a:endParaRPr kumimoji="1" lang="ja-JP" altLang="en-US" sz="36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テキスト ボックス 38"/>
              <p:cNvSpPr txBox="1"/>
              <p:nvPr/>
            </p:nvSpPr>
            <p:spPr>
              <a:xfrm>
                <a:off x="5234151" y="5980770"/>
                <a:ext cx="1650127" cy="5831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dirty="0" smtClean="0">
                    <a:latin typeface="+mj-ea"/>
                    <a:ea typeface="+mj-ea"/>
                  </a:rPr>
                  <a:t>-</a:t>
                </a:r>
                <a:r>
                  <a:rPr lang="ja-JP" altLang="en-US" sz="2400" dirty="0" smtClean="0">
                    <a:latin typeface="+mj-ea"/>
                    <a:ea typeface="+mj-ea"/>
                  </a:rPr>
                  <a:t>（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400" b="1" i="1" smtClean="0">
                            <a:latin typeface="Cambria Math" panose="02040503050406030204" pitchFamily="18" charset="0"/>
                            <a:ea typeface="HGS創英角ﾎﾟｯﾌﾟ体" panose="040B0A00000000000000" pitchFamily="50" charset="-128"/>
                          </a:rPr>
                        </m:ctrlPr>
                      </m:fPr>
                      <m:num>
                        <m:r>
                          <a:rPr kumimoji="1" lang="ja-JP" altLang="en-US" sz="2400" b="1" i="0" smtClean="0">
                            <a:latin typeface="Cambria Math"/>
                            <a:ea typeface="HGS創英角ﾎﾟｯﾌﾟ体" panose="040B0A00000000000000" pitchFamily="50" charset="-128"/>
                          </a:rPr>
                          <m:t>𝐫</m:t>
                        </m:r>
                      </m:num>
                      <m:den>
                        <m:r>
                          <a:rPr kumimoji="1" lang="ja-JP" altLang="en-US" sz="2400" b="1" i="0" smtClean="0">
                            <a:latin typeface="Cambria Math"/>
                            <a:ea typeface="HGS創英角ﾎﾟｯﾌﾟ体" panose="040B0A00000000000000" pitchFamily="50" charset="-128"/>
                          </a:rPr>
                          <m:t>𝟒</m:t>
                        </m:r>
                      </m:den>
                    </m:f>
                    <m:r>
                      <a:rPr kumimoji="1" lang="en-US" altLang="ja-JP" sz="2400" b="1" i="0" smtClean="0">
                        <a:latin typeface="Cambria Math"/>
                        <a:ea typeface="HGS創英角ﾎﾟｯﾌﾟ体" panose="040B0A00000000000000" pitchFamily="50" charset="-128"/>
                      </a:rPr>
                      <m:t> </m:t>
                    </m:r>
                  </m:oMath>
                </a14:m>
                <a:r>
                  <a:rPr lang="ja-JP" altLang="en-US" sz="2400" dirty="0">
                    <a:latin typeface="+mj-ea"/>
                    <a:ea typeface="+mj-ea"/>
                  </a:rPr>
                  <a:t>）</a:t>
                </a:r>
                <a:r>
                  <a:rPr kumimoji="1" lang="ja-JP" altLang="en-US" sz="2400" baseline="30000" dirty="0" smtClean="0">
                    <a:latin typeface="+mj-ea"/>
                    <a:ea typeface="+mj-ea"/>
                  </a:rPr>
                  <a:t>２</a:t>
                </a:r>
                <a:r>
                  <a:rPr kumimoji="1" lang="en-US" altLang="ja-JP" sz="2400" dirty="0" smtClean="0">
                    <a:ea typeface="HGS創英角ﾎﾟｯﾌﾟ体" panose="040B0A00000000000000" pitchFamily="50" charset="-128"/>
                  </a:rPr>
                  <a:t>π</a:t>
                </a:r>
                <a:endParaRPr kumimoji="1" lang="ja-JP" altLang="en-US" sz="2400" dirty="0">
                  <a:ea typeface="HGS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39" name="テキスト ボックス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4151" y="5980770"/>
                <a:ext cx="1650127" cy="583173"/>
              </a:xfrm>
              <a:prstGeom prst="rect">
                <a:avLst/>
              </a:prstGeom>
              <a:blipFill rotWithShape="1">
                <a:blip r:embed="rId6"/>
                <a:stretch>
                  <a:fillRect l="-5926" t="-5208" b="-104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直線矢印コネクタ 9"/>
          <p:cNvCxnSpPr/>
          <p:nvPr/>
        </p:nvCxnSpPr>
        <p:spPr>
          <a:xfrm>
            <a:off x="2202182" y="4488328"/>
            <a:ext cx="216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flipV="1">
            <a:off x="6635636" y="4423558"/>
            <a:ext cx="58456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5283999" y="2314729"/>
                <a:ext cx="4551844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20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20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  <m:t>𝟐</m:t>
                          </m:r>
                        </m:sub>
                      </m:sSub>
                      <m:r>
                        <a:rPr kumimoji="1" lang="en-US" altLang="ja-JP" sz="2000" b="1" i="1" smtClean="0">
                          <a:latin typeface="Cambria Math"/>
                          <a:ea typeface="HGS創英角ﾎﾟｯﾌﾟ体" panose="040B0A00000000000000" pitchFamily="50" charset="-128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fPr>
                        <m:num>
                          <m:r>
                            <a:rPr kumimoji="1" lang="en-US" altLang="ja-JP" sz="20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  <m:t>𝟐𝟏</m:t>
                          </m:r>
                        </m:num>
                        <m:den>
                          <m:r>
                            <a:rPr kumimoji="1" lang="en-US" altLang="ja-JP" sz="20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  <m:t>𝟐𝟎</m:t>
                          </m:r>
                        </m:den>
                      </m:f>
                      <m:r>
                        <a:rPr kumimoji="1" lang="en-US" altLang="ja-JP" sz="2000" b="1" i="1" smtClean="0">
                          <a:latin typeface="Cambria Math" panose="02040503050406030204" pitchFamily="18" charset="0"/>
                          <a:ea typeface="HGS創英角ﾎﾟｯﾌﾟ体" panose="040B0A00000000000000" pitchFamily="50" charset="-128"/>
                        </a:rPr>
                        <m:t>𝒓</m:t>
                      </m:r>
                    </m:oMath>
                  </m:oMathPara>
                </a14:m>
                <a:endParaRPr kumimoji="1" lang="ja-JP" altLang="en-US" sz="2000" b="1" dirty="0">
                  <a:latin typeface="HGS創英角ﾎﾟｯﾌﾟ体" panose="040B0A00000000000000" pitchFamily="50" charset="-128"/>
                  <a:ea typeface="HGS創英角ﾎﾟｯﾌﾟ体" panose="040B0A00000000000000" pitchFamily="50" charset="-128"/>
                </a:endParaRPr>
              </a:p>
            </p:txBody>
          </p:sp>
        </mc:Choice>
        <mc:Fallback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3999" y="2314729"/>
                <a:ext cx="4551844" cy="67056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411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1" grpId="0"/>
      <p:bldP spid="32" grpId="0"/>
      <p:bldP spid="33" grpId="0"/>
      <p:bldP spid="34" grpId="0"/>
      <p:bldP spid="35" grpId="0"/>
      <p:bldP spid="38" grpId="0"/>
      <p:bldP spid="39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344903" y="121612"/>
            <a:ext cx="7093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重心の場所はどこ？</a:t>
            </a:r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91775" y="2195145"/>
            <a:ext cx="47550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32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kumimoji="1" lang="ja-JP" altLang="en-US" sz="32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問題の距離は、</a:t>
            </a:r>
            <a:endParaRPr kumimoji="1" lang="en-US" altLang="ja-JP" sz="32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kumimoji="1" lang="ja-JP" altLang="en-US" sz="32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どこからの距離か、</a:t>
            </a:r>
            <a:endParaRPr kumimoji="1" lang="en-US" altLang="ja-JP" sz="32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lang="en-US" altLang="ja-JP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 </a:t>
            </a:r>
            <a:r>
              <a:rPr lang="en-US" altLang="ja-JP" sz="32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        </a:t>
            </a:r>
            <a:r>
              <a:rPr kumimoji="1" lang="ja-JP" altLang="en-US" sz="32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きちんと考える</a:t>
            </a:r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1234511" y="2087338"/>
            <a:ext cx="3284773" cy="471350"/>
            <a:chOff x="1072055" y="4572000"/>
            <a:chExt cx="3284773" cy="471350"/>
          </a:xfrm>
        </p:grpSpPr>
        <p:sp>
          <p:nvSpPr>
            <p:cNvPr id="9" name="正方形/長方形 8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" name="円/楕円 6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" name="円/楕円 29"/>
            <p:cNvSpPr/>
            <p:nvPr/>
          </p:nvSpPr>
          <p:spPr>
            <a:xfrm>
              <a:off x="3888828" y="4575350"/>
              <a:ext cx="468000" cy="46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13" name="直線矢印コネクタ 12"/>
          <p:cNvCxnSpPr/>
          <p:nvPr/>
        </p:nvCxnSpPr>
        <p:spPr>
          <a:xfrm>
            <a:off x="2900642" y="2353774"/>
            <a:ext cx="0" cy="1513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2619538" y="646498"/>
            <a:ext cx="754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４</a:t>
            </a:r>
            <a:endParaRPr kumimoji="1" lang="en-US" altLang="ja-JP" sz="28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" name="左中かっこ 3"/>
          <p:cNvSpPr/>
          <p:nvPr/>
        </p:nvSpPr>
        <p:spPr>
          <a:xfrm rot="5400000">
            <a:off x="2773225" y="-108145"/>
            <a:ext cx="216000" cy="2772000"/>
          </a:xfrm>
          <a:prstGeom prst="leftBrace">
            <a:avLst>
              <a:gd name="adj1" fmla="val 95450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Group 2"/>
          <p:cNvGrpSpPr>
            <a:grpSpLocks/>
          </p:cNvGrpSpPr>
          <p:nvPr/>
        </p:nvGrpSpPr>
        <p:grpSpPr bwMode="auto">
          <a:xfrm>
            <a:off x="1316115" y="1511425"/>
            <a:ext cx="271285" cy="517480"/>
            <a:chOff x="4141" y="7649"/>
            <a:chExt cx="429" cy="813"/>
          </a:xfrm>
        </p:grpSpPr>
        <p:sp>
          <p:nvSpPr>
            <p:cNvPr id="15" name="AutoShape 3"/>
            <p:cNvSpPr>
              <a:spLocks noChangeArrowheads="1"/>
            </p:cNvSpPr>
            <p:nvPr/>
          </p:nvSpPr>
          <p:spPr bwMode="auto">
            <a:xfrm rot="6769861" flipH="1">
              <a:off x="4165" y="7939"/>
              <a:ext cx="465" cy="345"/>
            </a:xfrm>
            <a:prstGeom prst="triangle">
              <a:avLst>
                <a:gd name="adj" fmla="val 25227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Oval 4"/>
            <p:cNvSpPr>
              <a:spLocks noChangeArrowheads="1"/>
            </p:cNvSpPr>
            <p:nvPr/>
          </p:nvSpPr>
          <p:spPr bwMode="auto">
            <a:xfrm rot="264657" flipH="1">
              <a:off x="4141" y="7649"/>
              <a:ext cx="346" cy="3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Oval 6"/>
            <p:cNvSpPr>
              <a:spLocks noChangeArrowheads="1"/>
            </p:cNvSpPr>
            <p:nvPr/>
          </p:nvSpPr>
          <p:spPr bwMode="auto">
            <a:xfrm rot="264657" flipH="1">
              <a:off x="4361" y="7773"/>
              <a:ext cx="37" cy="37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 rot="264657">
              <a:off x="4428" y="8303"/>
              <a:ext cx="92" cy="159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rot="264657" flipV="1">
              <a:off x="4174" y="8284"/>
              <a:ext cx="93" cy="159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 rot="264657" flipH="1">
              <a:off x="4391" y="7889"/>
              <a:ext cx="92" cy="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 rot="264657">
              <a:off x="4391" y="7889"/>
              <a:ext cx="92" cy="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 rot="-815343">
              <a:off x="4386" y="7889"/>
              <a:ext cx="26" cy="61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7" name="Group 2"/>
          <p:cNvGrpSpPr>
            <a:grpSpLocks/>
          </p:cNvGrpSpPr>
          <p:nvPr/>
        </p:nvGrpSpPr>
        <p:grpSpPr bwMode="auto">
          <a:xfrm>
            <a:off x="499803" y="2339230"/>
            <a:ext cx="271285" cy="517480"/>
            <a:chOff x="4141" y="7649"/>
            <a:chExt cx="429" cy="813"/>
          </a:xfrm>
        </p:grpSpPr>
        <p:sp>
          <p:nvSpPr>
            <p:cNvPr id="29" name="AutoShape 3"/>
            <p:cNvSpPr>
              <a:spLocks noChangeArrowheads="1"/>
            </p:cNvSpPr>
            <p:nvPr/>
          </p:nvSpPr>
          <p:spPr bwMode="auto">
            <a:xfrm rot="6769861" flipH="1">
              <a:off x="4165" y="7939"/>
              <a:ext cx="465" cy="345"/>
            </a:xfrm>
            <a:prstGeom prst="triangle">
              <a:avLst>
                <a:gd name="adj" fmla="val 25227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Oval 4"/>
            <p:cNvSpPr>
              <a:spLocks noChangeArrowheads="1"/>
            </p:cNvSpPr>
            <p:nvPr/>
          </p:nvSpPr>
          <p:spPr bwMode="auto">
            <a:xfrm rot="264657" flipH="1">
              <a:off x="4141" y="7649"/>
              <a:ext cx="346" cy="3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Oval 6"/>
            <p:cNvSpPr>
              <a:spLocks noChangeArrowheads="1"/>
            </p:cNvSpPr>
            <p:nvPr/>
          </p:nvSpPr>
          <p:spPr bwMode="auto">
            <a:xfrm rot="264657" flipH="1">
              <a:off x="4361" y="7773"/>
              <a:ext cx="37" cy="37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2" name="AutoShape 8"/>
            <p:cNvCxnSpPr>
              <a:cxnSpLocks noChangeShapeType="1"/>
            </p:cNvCxnSpPr>
            <p:nvPr/>
          </p:nvCxnSpPr>
          <p:spPr bwMode="auto">
            <a:xfrm rot="264657">
              <a:off x="4428" y="8303"/>
              <a:ext cx="92" cy="159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AutoShape 9"/>
            <p:cNvCxnSpPr>
              <a:cxnSpLocks noChangeShapeType="1"/>
            </p:cNvCxnSpPr>
            <p:nvPr/>
          </p:nvCxnSpPr>
          <p:spPr bwMode="auto">
            <a:xfrm rot="264657" flipV="1">
              <a:off x="4174" y="8284"/>
              <a:ext cx="93" cy="159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AutoShape 10"/>
            <p:cNvCxnSpPr>
              <a:cxnSpLocks noChangeShapeType="1"/>
            </p:cNvCxnSpPr>
            <p:nvPr/>
          </p:nvCxnSpPr>
          <p:spPr bwMode="auto">
            <a:xfrm rot="264657" flipH="1">
              <a:off x="4391" y="7889"/>
              <a:ext cx="92" cy="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AutoShape 11"/>
            <p:cNvCxnSpPr>
              <a:cxnSpLocks noChangeShapeType="1"/>
            </p:cNvCxnSpPr>
            <p:nvPr/>
          </p:nvCxnSpPr>
          <p:spPr bwMode="auto">
            <a:xfrm rot="264657">
              <a:off x="4391" y="7889"/>
              <a:ext cx="92" cy="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12"/>
            <p:cNvCxnSpPr>
              <a:cxnSpLocks noChangeShapeType="1"/>
            </p:cNvCxnSpPr>
            <p:nvPr/>
          </p:nvCxnSpPr>
          <p:spPr bwMode="auto">
            <a:xfrm rot="-815343">
              <a:off x="4386" y="7889"/>
              <a:ext cx="26" cy="61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8" name="テキスト ボックス 37"/>
          <p:cNvSpPr txBox="1"/>
          <p:nvPr/>
        </p:nvSpPr>
        <p:spPr>
          <a:xfrm>
            <a:off x="1549284" y="3460200"/>
            <a:ext cx="754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３</a:t>
            </a:r>
            <a:endParaRPr kumimoji="1" lang="en-US" altLang="ja-JP" sz="28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9" name="左中かっこ 38"/>
          <p:cNvSpPr/>
          <p:nvPr/>
        </p:nvSpPr>
        <p:spPr>
          <a:xfrm rot="16200000" flipV="1">
            <a:off x="1699363" y="2254016"/>
            <a:ext cx="281374" cy="2130993"/>
          </a:xfrm>
          <a:prstGeom prst="leftBrace">
            <a:avLst>
              <a:gd name="adj1" fmla="val 95450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0" name="グループ化 39"/>
          <p:cNvGrpSpPr/>
          <p:nvPr/>
        </p:nvGrpSpPr>
        <p:grpSpPr>
          <a:xfrm>
            <a:off x="1302916" y="4135453"/>
            <a:ext cx="3608773" cy="792000"/>
            <a:chOff x="1072055" y="4409090"/>
            <a:chExt cx="3608773" cy="792000"/>
          </a:xfrm>
        </p:grpSpPr>
        <p:sp>
          <p:nvSpPr>
            <p:cNvPr id="41" name="正方形/長方形 40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2" name="円/楕円 6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3" name="円/楕円 29"/>
            <p:cNvSpPr/>
            <p:nvPr/>
          </p:nvSpPr>
          <p:spPr>
            <a:xfrm>
              <a:off x="3888828" y="4409090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44" name="テキスト ボックス 43"/>
          <p:cNvSpPr txBox="1"/>
          <p:nvPr/>
        </p:nvSpPr>
        <p:spPr>
          <a:xfrm>
            <a:off x="1926461" y="1311107"/>
            <a:ext cx="754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endParaRPr kumimoji="1" lang="en-US" altLang="ja-JP" sz="28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5" name="左中かっこ 44"/>
          <p:cNvSpPr/>
          <p:nvPr/>
        </p:nvSpPr>
        <p:spPr>
          <a:xfrm rot="5400000">
            <a:off x="2064265" y="1244354"/>
            <a:ext cx="246403" cy="1426350"/>
          </a:xfrm>
          <a:prstGeom prst="leftBrace">
            <a:avLst>
              <a:gd name="adj1" fmla="val 95450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25656" y="2763403"/>
            <a:ext cx="754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endParaRPr kumimoji="1" lang="en-US" altLang="ja-JP" sz="28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7" name="左中かっこ 46"/>
          <p:cNvSpPr/>
          <p:nvPr/>
        </p:nvSpPr>
        <p:spPr>
          <a:xfrm rot="16200000" flipV="1">
            <a:off x="964892" y="2315873"/>
            <a:ext cx="246539" cy="807314"/>
          </a:xfrm>
          <a:prstGeom prst="leftBrace">
            <a:avLst>
              <a:gd name="adj1" fmla="val 95450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3328950" y="4556368"/>
            <a:ext cx="0" cy="1513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円/楕円 33"/>
          <p:cNvSpPr/>
          <p:nvPr/>
        </p:nvSpPr>
        <p:spPr>
          <a:xfrm>
            <a:off x="415547" y="4501189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50" name="左中かっこ 49"/>
          <p:cNvSpPr/>
          <p:nvPr/>
        </p:nvSpPr>
        <p:spPr>
          <a:xfrm rot="16200000" flipV="1">
            <a:off x="912586" y="4470720"/>
            <a:ext cx="223211" cy="1046973"/>
          </a:xfrm>
          <a:prstGeom prst="leftBrace">
            <a:avLst>
              <a:gd name="adj1" fmla="val 95450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32538" y="4920081"/>
            <a:ext cx="7543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en-US" altLang="ja-JP" sz="11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1</a:t>
            </a:r>
            <a:endParaRPr kumimoji="1" lang="en-US" altLang="ja-JP" sz="11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2" name="左中かっこ 51"/>
          <p:cNvSpPr/>
          <p:nvPr/>
        </p:nvSpPr>
        <p:spPr>
          <a:xfrm rot="16200000" flipV="1">
            <a:off x="2420683" y="3616326"/>
            <a:ext cx="231299" cy="4110883"/>
          </a:xfrm>
          <a:prstGeom prst="leftBrace">
            <a:avLst>
              <a:gd name="adj1" fmla="val 95450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303638" y="5660341"/>
            <a:ext cx="12914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en-US" altLang="ja-JP" sz="11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endParaRPr kumimoji="1" lang="en-US" altLang="ja-JP" sz="11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681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4" grpId="0" animBg="1"/>
      <p:bldP spid="38" grpId="0"/>
      <p:bldP spid="39" grpId="0" animBg="1"/>
      <p:bldP spid="44" grpId="0"/>
      <p:bldP spid="45" grpId="0" animBg="1"/>
      <p:bldP spid="46" grpId="0"/>
      <p:bldP spid="47" grpId="0" animBg="1"/>
      <p:bldP spid="49" grpId="1" animBg="1"/>
      <p:bldP spid="50" grpId="0" animBg="1"/>
      <p:bldP spid="51" grpId="0"/>
      <p:bldP spid="52" grpId="0" animBg="1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457198" y="346840"/>
            <a:ext cx="958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重心・・・物体に重力がかかる場所</a:t>
            </a:r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419726" y="1803931"/>
            <a:ext cx="3608773" cy="792000"/>
            <a:chOff x="1072055" y="4409090"/>
            <a:chExt cx="3608773" cy="792000"/>
          </a:xfrm>
        </p:grpSpPr>
        <p:sp>
          <p:nvSpPr>
            <p:cNvPr id="8" name="正方形/長方形 7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円/楕円 6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3888828" y="4409090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33" name="直線矢印コネクタ 32"/>
          <p:cNvCxnSpPr/>
          <p:nvPr/>
        </p:nvCxnSpPr>
        <p:spPr>
          <a:xfrm>
            <a:off x="3660781" y="2227365"/>
            <a:ext cx="0" cy="1513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左中かっこ 9"/>
          <p:cNvSpPr/>
          <p:nvPr/>
        </p:nvSpPr>
        <p:spPr>
          <a:xfrm rot="16200000" flipV="1">
            <a:off x="1056965" y="2202790"/>
            <a:ext cx="223211" cy="1046973"/>
          </a:xfrm>
          <a:prstGeom prst="leftBrace">
            <a:avLst>
              <a:gd name="adj1" fmla="val 95450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76917" y="2652151"/>
            <a:ext cx="7543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en-US" altLang="ja-JP" sz="11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1</a:t>
            </a:r>
            <a:endParaRPr kumimoji="1" lang="en-US" altLang="ja-JP" sz="11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2" name="左中かっこ 11"/>
          <p:cNvSpPr/>
          <p:nvPr/>
        </p:nvSpPr>
        <p:spPr>
          <a:xfrm rot="5400000">
            <a:off x="2464949" y="-380822"/>
            <a:ext cx="299556" cy="3939290"/>
          </a:xfrm>
          <a:prstGeom prst="leftBrace">
            <a:avLst>
              <a:gd name="adj1" fmla="val 95450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373355" y="675514"/>
            <a:ext cx="12914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en-US" altLang="ja-JP" sz="11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endParaRPr kumimoji="1" lang="en-US" altLang="ja-JP" sz="11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4" name="円/楕円 33"/>
          <p:cNvSpPr/>
          <p:nvPr/>
        </p:nvSpPr>
        <p:spPr>
          <a:xfrm>
            <a:off x="415547" y="2159042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863106" y="3421592"/>
            <a:ext cx="129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i="1" dirty="0" err="1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en-US" altLang="ja-JP" sz="1600" dirty="0" err="1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G</a:t>
            </a:r>
            <a:endParaRPr lang="en-US" altLang="ja-JP" sz="16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6" name="左中かっこ 15"/>
          <p:cNvSpPr/>
          <p:nvPr/>
        </p:nvSpPr>
        <p:spPr>
          <a:xfrm rot="16200000" flipV="1">
            <a:off x="1895714" y="1859303"/>
            <a:ext cx="403041" cy="3062923"/>
          </a:xfrm>
          <a:prstGeom prst="leftBrace">
            <a:avLst>
              <a:gd name="adj1" fmla="val 95450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1952294" y="4696821"/>
                <a:ext cx="6595243" cy="1554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48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48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48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𝑮</m:t>
                          </m:r>
                        </m:sub>
                      </m:sSub>
                      <m:r>
                        <a:rPr kumimoji="1" lang="en-US" altLang="ja-JP" sz="4800" b="1" i="1" smtClean="0">
                          <a:latin typeface="Cambria Math"/>
                          <a:ea typeface="HGS創英角ﾎﾟｯﾌﾟ体" panose="040B0A00000000000000" pitchFamily="50" charset="-128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48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r>
                            <a:rPr kumimoji="1" lang="en-US" altLang="ja-JP" sz="48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r>
                            <a:rPr kumimoji="1" lang="en-US" altLang="ja-JP" sz="48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4800" b="1" dirty="0">
                  <a:latin typeface="HGS創英角ﾎﾟｯﾌﾟ体" panose="040B0A00000000000000" pitchFamily="50" charset="-128"/>
                  <a:ea typeface="HGS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294" y="4696821"/>
                <a:ext cx="6595243" cy="15548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597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5" grpId="0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424477" y="336253"/>
            <a:ext cx="5134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重心の公式の証明</a:t>
            </a:r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405872" y="4045698"/>
            <a:ext cx="2380593" cy="457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948672" y="3824981"/>
            <a:ext cx="468000" cy="4680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3765445" y="3662071"/>
            <a:ext cx="792000" cy="792000"/>
          </a:xfrm>
          <a:prstGeom prst="ellipse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3015023" y="537817"/>
                <a:ext cx="6595243" cy="1554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48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48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48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𝑮</m:t>
                          </m:r>
                        </m:sub>
                      </m:sSub>
                      <m:r>
                        <a:rPr kumimoji="1" lang="en-US" altLang="ja-JP" sz="4800" b="1" i="1" smtClean="0">
                          <a:latin typeface="Cambria Math"/>
                          <a:ea typeface="HGS創英角ﾎﾟｯﾌﾟ体" panose="040B0A00000000000000" pitchFamily="50" charset="-128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48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r>
                            <a:rPr kumimoji="1" lang="en-US" altLang="ja-JP" sz="48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r>
                            <a:rPr kumimoji="1" lang="en-US" altLang="ja-JP" sz="48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48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4800" b="1" dirty="0">
                  <a:latin typeface="HGS創英角ﾎﾟｯﾌﾟ体" panose="040B0A00000000000000" pitchFamily="50" charset="-128"/>
                  <a:ea typeface="HGS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023" y="537817"/>
                <a:ext cx="6595243" cy="15548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グループ化 17"/>
          <p:cNvGrpSpPr/>
          <p:nvPr/>
        </p:nvGrpSpPr>
        <p:grpSpPr>
          <a:xfrm>
            <a:off x="5101831" y="3695417"/>
            <a:ext cx="3608773" cy="792000"/>
            <a:chOff x="1072055" y="4409090"/>
            <a:chExt cx="3608773" cy="792000"/>
          </a:xfrm>
        </p:grpSpPr>
        <p:sp>
          <p:nvSpPr>
            <p:cNvPr id="19" name="正方形/長方形 18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0" name="円/楕円 6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1" name="円/楕円 29"/>
            <p:cNvSpPr/>
            <p:nvPr/>
          </p:nvSpPr>
          <p:spPr>
            <a:xfrm>
              <a:off x="3888828" y="4409090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2" name="テキスト ボックス 21"/>
          <p:cNvSpPr txBox="1"/>
          <p:nvPr/>
        </p:nvSpPr>
        <p:spPr>
          <a:xfrm>
            <a:off x="948672" y="3195429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944532" y="3098995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Ｂ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1177637" y="4079044"/>
            <a:ext cx="0" cy="8986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4164007" y="4045698"/>
            <a:ext cx="0" cy="1219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385068" y="5422755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Ａにかかっているモーメント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16055" y="6155076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B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にかかっているモーメント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41535" y="2708133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と</a:t>
            </a:r>
            <a:r>
              <a:rPr lang="en-US" altLang="ja-JP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B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のくっついたもの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950800" y="2708133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全体で一つのもの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cxnSp>
        <p:nvCxnSpPr>
          <p:cNvPr id="36" name="直線矢印コネクタ 35"/>
          <p:cNvCxnSpPr/>
          <p:nvPr/>
        </p:nvCxnSpPr>
        <p:spPr>
          <a:xfrm>
            <a:off x="7305432" y="4101903"/>
            <a:ext cx="0" cy="15516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4901001" y="5986858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全体の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モーメント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929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30" grpId="0" animBg="1"/>
      <p:bldP spid="17" grpId="0"/>
      <p:bldP spid="22" grpId="0"/>
      <p:bldP spid="23" grpId="0"/>
      <p:bldP spid="28" grpId="0"/>
      <p:bldP spid="29" grpId="0"/>
      <p:bldP spid="31" grpId="0"/>
      <p:bldP spid="34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236480" y="173420"/>
            <a:ext cx="3736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別々にモーメント</a:t>
            </a:r>
            <a:endParaRPr kumimoji="1" lang="ja-JP" altLang="en-US" sz="32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662152" y="1145628"/>
            <a:ext cx="3608773" cy="792000"/>
            <a:chOff x="1072055" y="4409090"/>
            <a:chExt cx="3608773" cy="792000"/>
          </a:xfrm>
        </p:grpSpPr>
        <p:sp>
          <p:nvSpPr>
            <p:cNvPr id="8" name="正方形/長方形 7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円/楕円 6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3888828" y="4409090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4" name="直線矢印コネクタ 3"/>
          <p:cNvCxnSpPr/>
          <p:nvPr/>
        </p:nvCxnSpPr>
        <p:spPr>
          <a:xfrm>
            <a:off x="914401" y="1545021"/>
            <a:ext cx="0" cy="8986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3873062" y="1571297"/>
            <a:ext cx="0" cy="1219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/>
          <p:cNvGrpSpPr/>
          <p:nvPr/>
        </p:nvGrpSpPr>
        <p:grpSpPr>
          <a:xfrm>
            <a:off x="5202738" y="1240221"/>
            <a:ext cx="3608773" cy="792000"/>
            <a:chOff x="1072055" y="4409090"/>
            <a:chExt cx="3608773" cy="792000"/>
          </a:xfrm>
        </p:grpSpPr>
        <p:sp>
          <p:nvSpPr>
            <p:cNvPr id="17" name="正方形/長方形 16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3888828" y="4409090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20" name="直線矢印コネクタ 19"/>
          <p:cNvCxnSpPr/>
          <p:nvPr/>
        </p:nvCxnSpPr>
        <p:spPr>
          <a:xfrm>
            <a:off x="7459835" y="1665888"/>
            <a:ext cx="0" cy="1513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146513" y="3427392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Ａにかかっている重力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910449" y="778784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215952" y="726232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Ｂ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755928" y="152399"/>
            <a:ext cx="3736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合力の</a:t>
            </a:r>
            <a:r>
              <a:rPr kumimoji="1" lang="ja-JP" altLang="en-US" sz="32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モーメント</a:t>
            </a:r>
            <a:endParaRPr kumimoji="1" lang="ja-JP" altLang="en-US" sz="32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93958" y="3910868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Ｂ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にかかっている重力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81420" y="3495709"/>
            <a:ext cx="4709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ＡとＢの合力の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重力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endParaRPr lang="en-US" altLang="ja-JP" sz="24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lang="ja-JP" altLang="en-US" sz="2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　　（ｍ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＋ｍ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）ｇ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69925" y="2432552"/>
            <a:ext cx="1120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ｍ</a:t>
            </a:r>
            <a:r>
              <a:rPr lang="ja-JP" altLang="en-US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kumimoji="1" lang="ja-JP" altLang="en-US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399230" y="2790497"/>
            <a:ext cx="1120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ｍ</a:t>
            </a:r>
            <a:r>
              <a:rPr lang="ja-JP" altLang="en-US" sz="20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sz="20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717075" y="2920899"/>
            <a:ext cx="2498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（ｍ</a:t>
            </a:r>
            <a:r>
              <a:rPr lang="ja-JP" altLang="en-US" sz="16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1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＋ｍ</a:t>
            </a:r>
            <a:r>
              <a:rPr lang="ja-JP" altLang="en-US" sz="16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1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）ｇ</a:t>
            </a:r>
            <a:endParaRPr lang="ja-JP" altLang="en-US" sz="16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cxnSp>
        <p:nvCxnSpPr>
          <p:cNvPr id="31" name="直線コネクタ 30"/>
          <p:cNvCxnSpPr/>
          <p:nvPr/>
        </p:nvCxnSpPr>
        <p:spPr>
          <a:xfrm flipH="1">
            <a:off x="4640239" y="299540"/>
            <a:ext cx="0" cy="42861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1081250" y="943307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077110" y="846873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Ｂ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530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7" grpId="0"/>
      <p:bldP spid="28" grpId="0"/>
      <p:bldP spid="23" grpId="0"/>
      <p:bldP spid="25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236480" y="173420"/>
            <a:ext cx="3736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別々にモーメント</a:t>
            </a:r>
            <a:endParaRPr kumimoji="1" lang="ja-JP" altLang="en-US" sz="32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662152" y="1145628"/>
            <a:ext cx="3608773" cy="792000"/>
            <a:chOff x="1072055" y="4409090"/>
            <a:chExt cx="3608773" cy="792000"/>
          </a:xfrm>
        </p:grpSpPr>
        <p:sp>
          <p:nvSpPr>
            <p:cNvPr id="8" name="正方形/長方形 7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円/楕円 6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3888828" y="4409090"/>
              <a:ext cx="792000" cy="792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4" name="直線矢印コネクタ 3"/>
          <p:cNvCxnSpPr/>
          <p:nvPr/>
        </p:nvCxnSpPr>
        <p:spPr>
          <a:xfrm>
            <a:off x="914401" y="1545021"/>
            <a:ext cx="0" cy="8986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3873062" y="1571297"/>
            <a:ext cx="0" cy="1219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/>
          <p:cNvGrpSpPr/>
          <p:nvPr/>
        </p:nvGrpSpPr>
        <p:grpSpPr>
          <a:xfrm>
            <a:off x="5202738" y="1240221"/>
            <a:ext cx="3608773" cy="792000"/>
            <a:chOff x="1072055" y="4409090"/>
            <a:chExt cx="3608773" cy="792000"/>
          </a:xfrm>
        </p:grpSpPr>
        <p:sp>
          <p:nvSpPr>
            <p:cNvPr id="17" name="正方形/長方形 16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3888828" y="4409090"/>
              <a:ext cx="792000" cy="792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20" name="直線矢印コネクタ 19"/>
          <p:cNvCxnSpPr/>
          <p:nvPr/>
        </p:nvCxnSpPr>
        <p:spPr>
          <a:xfrm>
            <a:off x="7459835" y="1665888"/>
            <a:ext cx="0" cy="1513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146513" y="3427392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Ａにかかっている重力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910449" y="778784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215952" y="726232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Ｂ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H="1">
            <a:off x="4640239" y="299540"/>
            <a:ext cx="0" cy="42861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755928" y="152399"/>
            <a:ext cx="3736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合力の</a:t>
            </a:r>
            <a:r>
              <a:rPr kumimoji="1" lang="ja-JP" altLang="en-US" sz="32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モーメント</a:t>
            </a:r>
            <a:endParaRPr kumimoji="1" lang="ja-JP" altLang="en-US" sz="32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93958" y="3910868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Ｂ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にかかっている重力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81420" y="3495709"/>
            <a:ext cx="4709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ＡとＢの合力の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重力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endParaRPr lang="en-US" altLang="ja-JP" sz="24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lang="ja-JP" altLang="en-US" sz="2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　　（ｍ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＋ｍ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）ｇ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204950" y="1529255"/>
            <a:ext cx="3736428" cy="3153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4751469" y="1636011"/>
            <a:ext cx="3736428" cy="3153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/>
        </p:nvSpPr>
        <p:spPr>
          <a:xfrm>
            <a:off x="265634" y="1471845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4852012" y="1572487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866608" y="1486222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3831219" y="1500599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7411182" y="1621370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12561" y="4617021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＊ＡとＢのモーメントの和</a:t>
            </a:r>
            <a:endParaRPr kumimoji="1" lang="ja-JP" altLang="en-US" sz="2400" baseline="-250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99415" y="4835385"/>
            <a:ext cx="7139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kumimoji="1" lang="en-US" altLang="ja-JP" sz="44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 ＋ </a:t>
            </a:r>
            <a:r>
              <a:rPr lang="en-US" altLang="ja-JP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m</a:t>
            </a:r>
            <a:r>
              <a:rPr lang="en-US" altLang="ja-JP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r>
              <a:rPr lang="ja-JP" altLang="en-US" sz="2400" dirty="0" err="1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lang="en-US" altLang="ja-JP" sz="44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en-US" altLang="ja-JP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r>
              <a:rPr lang="ja-JP" altLang="en-US" sz="2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・・・①</a:t>
            </a:r>
            <a:endParaRPr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51313" y="634149"/>
            <a:ext cx="10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800" baseline="-250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endParaRPr kumimoji="1" lang="ja-JP" altLang="en-US" sz="28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2" name="左中かっこ 31"/>
          <p:cNvSpPr/>
          <p:nvPr/>
        </p:nvSpPr>
        <p:spPr>
          <a:xfrm rot="5400000">
            <a:off x="481081" y="999699"/>
            <a:ext cx="327549" cy="566383"/>
          </a:xfrm>
          <a:prstGeom prst="leftBrace">
            <a:avLst>
              <a:gd name="adj1" fmla="val 29592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左中かっこ 41"/>
          <p:cNvSpPr/>
          <p:nvPr/>
        </p:nvSpPr>
        <p:spPr>
          <a:xfrm rot="16200000" flipV="1">
            <a:off x="1916372" y="142163"/>
            <a:ext cx="379862" cy="3484730"/>
          </a:xfrm>
          <a:prstGeom prst="leftBrace">
            <a:avLst>
              <a:gd name="adj1" fmla="val 29592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872955" y="2096734"/>
            <a:ext cx="10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en-US" altLang="ja-JP" sz="28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endParaRPr kumimoji="1" lang="ja-JP" altLang="en-US" sz="28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9430" y="5601935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＊ＡとＢのモーメントの和</a:t>
            </a:r>
            <a:endParaRPr kumimoji="1" lang="ja-JP" altLang="en-US" sz="2400" baseline="-250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956284" y="5820299"/>
            <a:ext cx="7139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（ｍ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＋ｍ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）</a:t>
            </a:r>
            <a:r>
              <a:rPr kumimoji="1" lang="ja-JP" altLang="en-US" sz="2400" dirty="0" err="1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kumimoji="1" lang="en-US" altLang="ja-JP" sz="44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400" baseline="-250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 </a:t>
            </a:r>
            <a:r>
              <a:rPr lang="ja-JP" altLang="en-US" sz="2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・・・②</a:t>
            </a:r>
            <a:endParaRPr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6" name="左中かっこ 45"/>
          <p:cNvSpPr/>
          <p:nvPr/>
        </p:nvSpPr>
        <p:spPr>
          <a:xfrm rot="16200000" flipV="1">
            <a:off x="6025486" y="732429"/>
            <a:ext cx="379862" cy="2499816"/>
          </a:xfrm>
          <a:prstGeom prst="leftBrace">
            <a:avLst>
              <a:gd name="adj1" fmla="val 29592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901320" y="2126304"/>
            <a:ext cx="10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8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sz="28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8" name="角丸四角形吹き出し 47"/>
          <p:cNvSpPr/>
          <p:nvPr/>
        </p:nvSpPr>
        <p:spPr>
          <a:xfrm>
            <a:off x="5431810" y="859807"/>
            <a:ext cx="2715904" cy="423082"/>
          </a:xfrm>
          <a:prstGeom prst="wedgeRoundRectCallout">
            <a:avLst>
              <a:gd name="adj1" fmla="val 23120"/>
              <a:gd name="adj2" fmla="val 109574"/>
              <a:gd name="adj3" fmla="val 1666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合力の位置を</a:t>
            </a:r>
            <a:r>
              <a:rPr lang="en-US" altLang="ja-JP" sz="1600" i="1" dirty="0">
                <a:solidFill>
                  <a:srgbClr val="0070C0"/>
                </a:solidFill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1600" baseline="-25000" dirty="0" smtClean="0">
                <a:solidFill>
                  <a:srgbClr val="0070C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kumimoji="1"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として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17278" y="2501619"/>
            <a:ext cx="1120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ｍ</a:t>
            </a:r>
            <a:r>
              <a:rPr lang="ja-JP" altLang="en-US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kumimoji="1" lang="ja-JP" altLang="en-US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399230" y="2790497"/>
            <a:ext cx="1120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ｍ</a:t>
            </a:r>
            <a:r>
              <a:rPr lang="ja-JP" altLang="en-US" sz="20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sz="20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826259" y="2888303"/>
            <a:ext cx="2498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（ｍ</a:t>
            </a:r>
            <a:r>
              <a:rPr lang="ja-JP" altLang="en-US" sz="16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1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＋ｍ</a:t>
            </a:r>
            <a:r>
              <a:rPr lang="ja-JP" altLang="en-US" sz="16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1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）ｇ</a:t>
            </a:r>
            <a:endParaRPr lang="ja-JP" altLang="en-US" sz="16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081250" y="943307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077110" y="846873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Ｂ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259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4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32" grpId="0" animBg="1"/>
      <p:bldP spid="42" grpId="0" animBg="1"/>
      <p:bldP spid="43" grpId="0"/>
      <p:bldP spid="44" grpId="0"/>
      <p:bldP spid="45" grpId="0"/>
      <p:bldP spid="46" grpId="0" animBg="1"/>
      <p:bldP spid="47" grpId="0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236480" y="173420"/>
            <a:ext cx="3736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別々にモーメント</a:t>
            </a:r>
            <a:endParaRPr kumimoji="1" lang="ja-JP" altLang="en-US" sz="32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662152" y="1145628"/>
            <a:ext cx="3608773" cy="792000"/>
            <a:chOff x="1072055" y="4409090"/>
            <a:chExt cx="3608773" cy="792000"/>
          </a:xfrm>
        </p:grpSpPr>
        <p:sp>
          <p:nvSpPr>
            <p:cNvPr id="8" name="正方形/長方形 7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円/楕円 6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3888828" y="4409090"/>
              <a:ext cx="792000" cy="792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4" name="直線矢印コネクタ 3"/>
          <p:cNvCxnSpPr/>
          <p:nvPr/>
        </p:nvCxnSpPr>
        <p:spPr>
          <a:xfrm>
            <a:off x="914401" y="1545021"/>
            <a:ext cx="0" cy="8986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3873062" y="1571297"/>
            <a:ext cx="0" cy="1219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/>
          <p:cNvGrpSpPr/>
          <p:nvPr/>
        </p:nvGrpSpPr>
        <p:grpSpPr>
          <a:xfrm>
            <a:off x="5202738" y="1240221"/>
            <a:ext cx="3608773" cy="792000"/>
            <a:chOff x="1072055" y="4409090"/>
            <a:chExt cx="3608773" cy="792000"/>
          </a:xfrm>
        </p:grpSpPr>
        <p:sp>
          <p:nvSpPr>
            <p:cNvPr id="17" name="正方形/長方形 16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3888828" y="4409090"/>
              <a:ext cx="792000" cy="792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20" name="直線矢印コネクタ 19"/>
          <p:cNvCxnSpPr/>
          <p:nvPr/>
        </p:nvCxnSpPr>
        <p:spPr>
          <a:xfrm>
            <a:off x="7459835" y="1665888"/>
            <a:ext cx="0" cy="1513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4910449" y="778784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Ａ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215952" y="726232"/>
            <a:ext cx="92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Ｂ</a:t>
            </a:r>
            <a:endParaRPr kumimoji="1"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4640239" y="299540"/>
            <a:ext cx="0" cy="27166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755928" y="152399"/>
            <a:ext cx="3736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合力の</a:t>
            </a:r>
            <a:r>
              <a:rPr kumimoji="1" lang="ja-JP" altLang="en-US" sz="32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モーメント</a:t>
            </a:r>
            <a:endParaRPr kumimoji="1" lang="ja-JP" altLang="en-US" sz="32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204950" y="1529255"/>
            <a:ext cx="3736428" cy="3153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4751469" y="1618593"/>
            <a:ext cx="3736428" cy="3153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/>
        </p:nvSpPr>
        <p:spPr>
          <a:xfrm>
            <a:off x="265634" y="1471845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4852012" y="1572487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866608" y="1486222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3831219" y="1500599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7411182" y="1621370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12561" y="3129389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＊ＡとＢのモーメントの和</a:t>
            </a:r>
            <a:endParaRPr kumimoji="1" lang="ja-JP" altLang="en-US" sz="2400" baseline="-250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99415" y="3347753"/>
            <a:ext cx="7139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kumimoji="1" lang="en-US" altLang="ja-JP" sz="44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 ＋ </a:t>
            </a:r>
            <a:r>
              <a:rPr lang="ja-JP" altLang="en-US" sz="2400" dirty="0" err="1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ｍ</a:t>
            </a:r>
            <a:r>
              <a:rPr lang="en-US" altLang="ja-JP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r>
              <a:rPr lang="ja-JP" altLang="en-US" sz="2400" dirty="0" err="1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lang="en-US" altLang="ja-JP" sz="44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en-US" altLang="ja-JP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r>
              <a:rPr lang="ja-JP" altLang="en-US" sz="2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・・・①</a:t>
            </a:r>
            <a:endParaRPr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51313" y="634149"/>
            <a:ext cx="10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800" baseline="-250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endParaRPr kumimoji="1" lang="ja-JP" altLang="en-US" sz="28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2" name="左中かっこ 31"/>
          <p:cNvSpPr/>
          <p:nvPr/>
        </p:nvSpPr>
        <p:spPr>
          <a:xfrm rot="5400000">
            <a:off x="481081" y="999699"/>
            <a:ext cx="327549" cy="566383"/>
          </a:xfrm>
          <a:prstGeom prst="leftBrace">
            <a:avLst>
              <a:gd name="adj1" fmla="val 29592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左中かっこ 41"/>
          <p:cNvSpPr/>
          <p:nvPr/>
        </p:nvSpPr>
        <p:spPr>
          <a:xfrm rot="16200000" flipV="1">
            <a:off x="1916372" y="142163"/>
            <a:ext cx="379862" cy="3484730"/>
          </a:xfrm>
          <a:prstGeom prst="leftBrace">
            <a:avLst>
              <a:gd name="adj1" fmla="val 29592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872955" y="2096734"/>
            <a:ext cx="10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en-US" altLang="ja-JP" sz="28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endParaRPr kumimoji="1" lang="ja-JP" altLang="en-US" sz="28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9430" y="3909583"/>
            <a:ext cx="470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＊ＡとＢのモーメントの和</a:t>
            </a:r>
            <a:endParaRPr kumimoji="1" lang="ja-JP" altLang="en-US" sz="2400" baseline="-250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956284" y="4127947"/>
            <a:ext cx="7139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（ｍ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＋ｍ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）</a:t>
            </a:r>
            <a:r>
              <a:rPr kumimoji="1" lang="ja-JP" altLang="en-US" sz="2400" dirty="0" err="1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kumimoji="1" lang="en-US" altLang="ja-JP" sz="44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400" baseline="-250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 </a:t>
            </a:r>
            <a:r>
              <a:rPr lang="ja-JP" altLang="en-US" sz="2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・・・②</a:t>
            </a:r>
            <a:endParaRPr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6" name="左中かっこ 45"/>
          <p:cNvSpPr/>
          <p:nvPr/>
        </p:nvSpPr>
        <p:spPr>
          <a:xfrm rot="16200000" flipV="1">
            <a:off x="6025486" y="732429"/>
            <a:ext cx="379862" cy="2499816"/>
          </a:xfrm>
          <a:prstGeom prst="leftBrace">
            <a:avLst>
              <a:gd name="adj1" fmla="val 29592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901320" y="2126304"/>
            <a:ext cx="10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8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sz="28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8" name="角丸四角形吹き出し 47"/>
          <p:cNvSpPr/>
          <p:nvPr/>
        </p:nvSpPr>
        <p:spPr>
          <a:xfrm>
            <a:off x="5431810" y="859807"/>
            <a:ext cx="2715904" cy="423082"/>
          </a:xfrm>
          <a:prstGeom prst="wedgeRoundRectCallout">
            <a:avLst>
              <a:gd name="adj1" fmla="val 23120"/>
              <a:gd name="adj2" fmla="val 109574"/>
              <a:gd name="adj3" fmla="val 1666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合力の位置を</a:t>
            </a:r>
            <a:r>
              <a:rPr lang="en-US" altLang="ja-JP" sz="1600" i="1" dirty="0">
                <a:solidFill>
                  <a:srgbClr val="0070C0"/>
                </a:solidFill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1600" baseline="-25000" dirty="0" smtClean="0">
                <a:solidFill>
                  <a:srgbClr val="0070C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kumimoji="1" lang="ja-JP" altLang="en-US" sz="1600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として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17278" y="2501619"/>
            <a:ext cx="1120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ｍ</a:t>
            </a:r>
            <a:r>
              <a:rPr lang="ja-JP" altLang="en-US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kumimoji="1" lang="ja-JP" altLang="en-US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399230" y="2790497"/>
            <a:ext cx="1120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ｍ</a:t>
            </a:r>
            <a:r>
              <a:rPr lang="ja-JP" altLang="en-US" sz="20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sz="20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826259" y="2888303"/>
            <a:ext cx="2498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（ｍ</a:t>
            </a:r>
            <a:r>
              <a:rPr lang="ja-JP" altLang="en-US" sz="16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1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＋ｍ</a:t>
            </a:r>
            <a:r>
              <a:rPr lang="ja-JP" altLang="en-US" sz="16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16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）ｇ</a:t>
            </a:r>
            <a:endParaRPr lang="ja-JP" altLang="en-US" sz="16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62773" y="4880848"/>
            <a:ext cx="80762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①②より　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lang="en-US" altLang="ja-JP" sz="4400" i="1" dirty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400" baseline="-250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2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 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＋ｍ </a:t>
            </a:r>
            <a:r>
              <a:rPr lang="en-US" altLang="ja-JP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r>
              <a:rPr lang="ja-JP" altLang="en-US" sz="2400" dirty="0" err="1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lang="en-US" altLang="ja-JP" sz="4400" i="1" dirty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en-US" altLang="ja-JP" sz="2400" baseline="-250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r>
              <a:rPr lang="ja-JP" altLang="en-US" sz="2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＝（ｍ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r>
              <a:rPr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＋ｍ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r>
              <a:rPr kumimoji="1" lang="ja-JP" altLang="en-US" sz="24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）</a:t>
            </a:r>
            <a:r>
              <a:rPr kumimoji="1" lang="ja-JP" altLang="en-US" sz="2400" dirty="0" err="1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r>
              <a:rPr kumimoji="1" lang="en-US" altLang="ja-JP" sz="44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4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lang="ja-JP" altLang="en-US" sz="24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テキスト ボックス 52"/>
              <p:cNvSpPr txBox="1"/>
              <p:nvPr/>
            </p:nvSpPr>
            <p:spPr>
              <a:xfrm>
                <a:off x="1084682" y="5617050"/>
                <a:ext cx="6595243" cy="1067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𝑮</m:t>
                          </m:r>
                        </m:sub>
                      </m:sSub>
                      <m:r>
                        <a:rPr kumimoji="1" lang="en-US" altLang="ja-JP" sz="3200" b="1" i="1" smtClean="0">
                          <a:latin typeface="Cambria Math"/>
                          <a:ea typeface="HGS創英角ﾎﾟｯﾌﾟ体" panose="040B0A00000000000000" pitchFamily="50" charset="-128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3200" b="1" dirty="0">
                  <a:latin typeface="HGS創英角ﾎﾟｯﾌﾟ体" panose="040B0A00000000000000" pitchFamily="50" charset="-128"/>
                  <a:ea typeface="HGS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53" name="テキスト ボックス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4682" y="5617050"/>
                <a:ext cx="6595243" cy="106740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591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662152" y="1145628"/>
            <a:ext cx="3608773" cy="792000"/>
            <a:chOff x="1072055" y="4409090"/>
            <a:chExt cx="3608773" cy="792000"/>
          </a:xfrm>
        </p:grpSpPr>
        <p:sp>
          <p:nvSpPr>
            <p:cNvPr id="8" name="正方形/長方形 7"/>
            <p:cNvSpPr/>
            <p:nvPr/>
          </p:nvSpPr>
          <p:spPr>
            <a:xfrm>
              <a:off x="1529255" y="4792717"/>
              <a:ext cx="2380593" cy="4571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円/楕円 6"/>
            <p:cNvSpPr/>
            <p:nvPr/>
          </p:nvSpPr>
          <p:spPr>
            <a:xfrm>
              <a:off x="1072055" y="4572000"/>
              <a:ext cx="468000" cy="468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3888828" y="4409090"/>
              <a:ext cx="792000" cy="792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15" name="直線コネクタ 14"/>
          <p:cNvCxnSpPr/>
          <p:nvPr/>
        </p:nvCxnSpPr>
        <p:spPr>
          <a:xfrm>
            <a:off x="204950" y="1529255"/>
            <a:ext cx="3736428" cy="3153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/>
        </p:nvSpPr>
        <p:spPr>
          <a:xfrm>
            <a:off x="265634" y="1471845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866608" y="1486222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3831219" y="1500599"/>
            <a:ext cx="110358" cy="11035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42131" y="634149"/>
            <a:ext cx="10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800" baseline="-250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endParaRPr kumimoji="1" lang="ja-JP" altLang="en-US" sz="28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600000" y="186048"/>
            <a:ext cx="10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en-US" altLang="ja-JP" sz="28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endParaRPr kumimoji="1" lang="ja-JP" altLang="en-US" sz="28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967654" y="918479"/>
            <a:ext cx="1120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ｍ</a:t>
            </a:r>
            <a:r>
              <a:rPr lang="ja-JP" altLang="en-US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</a:t>
            </a:r>
            <a:endParaRPr kumimoji="1" lang="ja-JP" altLang="en-US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972436" y="866163"/>
            <a:ext cx="1120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ｍ</a:t>
            </a:r>
            <a:r>
              <a:rPr lang="ja-JP" altLang="en-US" sz="20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</a:t>
            </a:r>
            <a:endParaRPr kumimoji="1" lang="ja-JP" altLang="en-US" sz="20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テキスト ボックス 52"/>
              <p:cNvSpPr txBox="1"/>
              <p:nvPr/>
            </p:nvSpPr>
            <p:spPr>
              <a:xfrm>
                <a:off x="4387441" y="1468131"/>
                <a:ext cx="4551844" cy="1067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𝒙</m:t>
                          </m:r>
                        </m:e>
                        <m:sub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𝑮</m:t>
                          </m:r>
                        </m:sub>
                      </m:sSub>
                      <m:r>
                        <a:rPr kumimoji="1" lang="en-US" altLang="ja-JP" sz="3200" b="1" i="1" smtClean="0">
                          <a:latin typeface="Cambria Math"/>
                          <a:ea typeface="HGS創英角ﾎﾟｯﾌﾟ体" panose="040B0A00000000000000" pitchFamily="50" charset="-128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1" i="1" smtClean="0">
                              <a:latin typeface="Cambria Math" panose="02040503050406030204" pitchFamily="18" charset="0"/>
                              <a:ea typeface="HGS創英角ﾎﾟｯﾌﾟ体" panose="040B0A00000000000000" pitchFamily="50" charset="-128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𝟏</m:t>
                              </m:r>
                            </m:sub>
                          </m:sSub>
                          <m:r>
                            <a:rPr kumimoji="1" lang="en-US" altLang="ja-JP" sz="3200" b="1" i="1" smtClean="0">
                              <a:latin typeface="Cambria Math"/>
                              <a:ea typeface="HGS創英角ﾎﾟｯﾌﾟ体" panose="040B0A00000000000000" pitchFamily="50" charset="-128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3200" b="1" i="1" smtClean="0">
                                  <a:latin typeface="Cambria Math" panose="02040503050406030204" pitchFamily="18" charset="0"/>
                                  <a:ea typeface="HGS創英角ﾎﾟｯﾌﾟ体" panose="040B0A00000000000000" pitchFamily="50" charset="-128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𝒎</m:t>
                              </m:r>
                            </m:e>
                            <m:sub>
                              <m:r>
                                <a:rPr kumimoji="1" lang="en-US" altLang="ja-JP" sz="3200" b="1" i="1" smtClean="0">
                                  <a:latin typeface="Cambria Math"/>
                                  <a:ea typeface="HGS創英角ﾎﾟｯﾌﾟ体" panose="040B0A00000000000000" pitchFamily="50" charset="-128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3200" b="1" dirty="0">
                  <a:latin typeface="HGS創英角ﾎﾟｯﾌﾟ体" panose="040B0A00000000000000" pitchFamily="50" charset="-128"/>
                  <a:ea typeface="HGS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53" name="テキスト ボックス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41" y="1468131"/>
                <a:ext cx="4551844" cy="106740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直線矢印コネクタ 2"/>
          <p:cNvCxnSpPr/>
          <p:nvPr/>
        </p:nvCxnSpPr>
        <p:spPr>
          <a:xfrm flipV="1">
            <a:off x="272954" y="1213002"/>
            <a:ext cx="72000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/>
          <p:nvPr/>
        </p:nvCxnSpPr>
        <p:spPr>
          <a:xfrm flipV="1">
            <a:off x="220639" y="709686"/>
            <a:ext cx="3559791" cy="13647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左中かっこ 54"/>
          <p:cNvSpPr/>
          <p:nvPr/>
        </p:nvSpPr>
        <p:spPr>
          <a:xfrm rot="16200000" flipV="1">
            <a:off x="1344304" y="718781"/>
            <a:ext cx="379862" cy="2499816"/>
          </a:xfrm>
          <a:prstGeom prst="leftBrace">
            <a:avLst>
              <a:gd name="adj1" fmla="val 29592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220138" y="2112656"/>
            <a:ext cx="1077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lang="ja-JP" altLang="en-US" sz="2800" baseline="-25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Ｇ</a:t>
            </a:r>
            <a:endParaRPr kumimoji="1" lang="ja-JP" altLang="en-US" sz="2800" baseline="-250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743075"/>
              </p:ext>
            </p:extLst>
          </p:nvPr>
        </p:nvGraphicFramePr>
        <p:xfrm>
          <a:off x="702000" y="3266744"/>
          <a:ext cx="7740001" cy="2959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3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8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8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8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6622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Ａ＋Ｂ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05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形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位置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x</a:t>
                      </a:r>
                      <a:r>
                        <a:rPr lang="ja-JP" altLang="en-US" sz="3600" i="1" baseline="-25000" dirty="0" smtClean="0">
                          <a:latin typeface="+mj-ea"/>
                          <a:ea typeface="+mj-ea"/>
                        </a:rPr>
                        <a:t>１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x</a:t>
                      </a:r>
                      <a:r>
                        <a:rPr kumimoji="1" lang="en-US" altLang="ja-JP" sz="36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</a:t>
                      </a:r>
                      <a:endParaRPr kumimoji="1" lang="ja-JP" altLang="en-US" sz="36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i="1" dirty="0" err="1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x</a:t>
                      </a:r>
                      <a:r>
                        <a:rPr kumimoji="1" lang="en-US" altLang="ja-JP" sz="3600" i="1" kern="1200" baseline="-25000" dirty="0" err="1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 sz="36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質量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36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１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36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２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36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１</a:t>
                      </a:r>
                      <a:r>
                        <a:rPr kumimoji="1" lang="en-US" altLang="ja-JP" sz="36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+m</a:t>
                      </a:r>
                      <a:r>
                        <a:rPr kumimoji="1" lang="ja-JP" altLang="en-US" sz="36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２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" name="正方形/長方形 21"/>
          <p:cNvSpPr/>
          <p:nvPr/>
        </p:nvSpPr>
        <p:spPr>
          <a:xfrm>
            <a:off x="6771450" y="4226789"/>
            <a:ext cx="1158602" cy="72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6442842" y="4094604"/>
            <a:ext cx="336371" cy="33637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7789461" y="3978168"/>
            <a:ext cx="569243" cy="56924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2212428" y="4120880"/>
            <a:ext cx="336371" cy="33637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5577034" y="3988678"/>
            <a:ext cx="569243" cy="56924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42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 rot="16200000">
            <a:off x="6418243" y="992415"/>
            <a:ext cx="108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878243" y="452415"/>
            <a:ext cx="1080000" cy="216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H="1">
            <a:off x="6958904" y="1546270"/>
            <a:ext cx="0" cy="104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楕円 8"/>
          <p:cNvSpPr/>
          <p:nvPr/>
        </p:nvSpPr>
        <p:spPr>
          <a:xfrm>
            <a:off x="6387562" y="1477664"/>
            <a:ext cx="83127" cy="831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1" name="楕円 10"/>
          <p:cNvSpPr/>
          <p:nvPr/>
        </p:nvSpPr>
        <p:spPr>
          <a:xfrm>
            <a:off x="7416072" y="2031854"/>
            <a:ext cx="83127" cy="83127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003826"/>
              </p:ext>
            </p:extLst>
          </p:nvPr>
        </p:nvGraphicFramePr>
        <p:xfrm>
          <a:off x="429841" y="459370"/>
          <a:ext cx="3708206" cy="2538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8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2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8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827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Ａ＋Ｂ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8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形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77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位置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x</a:t>
                      </a:r>
                      <a:r>
                        <a:rPr lang="ja-JP" altLang="en-US" sz="3600" i="1" baseline="-25000" dirty="0" smtClean="0">
                          <a:latin typeface="+mj-ea"/>
                          <a:ea typeface="+mj-ea"/>
                        </a:rPr>
                        <a:t>１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x</a:t>
                      </a:r>
                      <a:r>
                        <a:rPr kumimoji="1" lang="en-US" altLang="ja-JP" sz="36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</a:t>
                      </a:r>
                      <a:endParaRPr kumimoji="1" lang="ja-JP" altLang="en-US" sz="36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4000" i="1" dirty="0" err="1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x</a:t>
                      </a:r>
                      <a:r>
                        <a:rPr kumimoji="1" lang="en-US" altLang="ja-JP" sz="4000" i="1" kern="1200" baseline="-25000" dirty="0" err="1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 sz="40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27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質量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１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２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１</a:t>
                      </a: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+m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２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5919806" y="55708"/>
            <a:ext cx="540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A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637535" y="1108332"/>
            <a:ext cx="540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B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8028" y="0"/>
            <a:ext cx="1955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x</a:t>
            </a:r>
            <a:r>
              <a:rPr lang="ja-JP" altLang="en-US" sz="2800" i="1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 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方向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1641"/>
              </p:ext>
            </p:extLst>
          </p:nvPr>
        </p:nvGraphicFramePr>
        <p:xfrm>
          <a:off x="429841" y="3757919"/>
          <a:ext cx="3708206" cy="2463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4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3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827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Ａ＋Ｂ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8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形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28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位置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baseline="0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y</a:t>
                      </a:r>
                      <a:r>
                        <a:rPr lang="ja-JP" altLang="en-US" sz="2800" i="1" baseline="-25000" dirty="0" smtClean="0">
                          <a:latin typeface="+mj-ea"/>
                          <a:ea typeface="+mj-ea"/>
                        </a:rPr>
                        <a:t>１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kern="1200" baseline="0" dirty="0" smtClean="0">
                          <a:solidFill>
                            <a:schemeClr val="dk1"/>
                          </a:solidFill>
                          <a:latin typeface="Bell MT" panose="02020503060305020303" pitchFamily="18" charset="0"/>
                          <a:ea typeface="HGS創英角ﾎﾟｯﾌﾟ体" panose="040B0A00000000000000" pitchFamily="50" charset="-128"/>
                          <a:cs typeface="+mn-cs"/>
                        </a:rPr>
                        <a:t>y</a:t>
                      </a:r>
                      <a:r>
                        <a:rPr kumimoji="1" lang="en-US" altLang="ja-JP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</a:t>
                      </a:r>
                      <a:endParaRPr kumimoji="1" lang="ja-JP" altLang="en-US" sz="28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4000" i="1" kern="1200" baseline="0" dirty="0" err="1" smtClean="0">
                          <a:solidFill>
                            <a:schemeClr val="dk1"/>
                          </a:solidFill>
                          <a:latin typeface="Bell MT" panose="02020503060305020303" pitchFamily="18" charset="0"/>
                          <a:ea typeface="HGS創英角ﾎﾟｯﾌﾟ体" panose="040B0A00000000000000" pitchFamily="50" charset="-128"/>
                          <a:cs typeface="+mn-cs"/>
                        </a:rPr>
                        <a:t>y</a:t>
                      </a:r>
                      <a:r>
                        <a:rPr kumimoji="1" lang="en-US" altLang="ja-JP" sz="4000" i="1" kern="1200" baseline="-25000" dirty="0" err="1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 sz="4000" i="1" kern="1200" baseline="-25000" dirty="0" smtClean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27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  <a:latin typeface="HGS創英角ﾎﾟｯﾌﾟ体" panose="040B0A00000000000000" pitchFamily="50" charset="-128"/>
                          <a:ea typeface="HGS創英角ﾎﾟｯﾌﾟ体" panose="040B0A00000000000000" pitchFamily="50" charset="-128"/>
                        </a:rPr>
                        <a:t>質量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HGS創英角ﾎﾟｯﾌﾟ体" panose="040B0A00000000000000" pitchFamily="50" charset="-128"/>
                        <a:ea typeface="HGS創英角ﾎﾟｯﾌﾟ体" panose="040B0A00000000000000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１</a:t>
                      </a:r>
                    </a:p>
                  </a:txBody>
                  <a:tcPr marL="0" marR="0" marT="0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２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１</a:t>
                      </a:r>
                      <a:r>
                        <a:rPr kumimoji="1" lang="en-US" altLang="ja-JP" sz="2800" i="1" dirty="0" smtClean="0">
                          <a:latin typeface="Bell MT" panose="02020503060305020303" pitchFamily="18" charset="0"/>
                          <a:ea typeface="HGS創英角ﾎﾟｯﾌﾟ体" panose="040B0A00000000000000" pitchFamily="50" charset="-128"/>
                        </a:rPr>
                        <a:t>+m</a:t>
                      </a:r>
                      <a:r>
                        <a:rPr kumimoji="1" lang="ja-JP" altLang="en-US" sz="2800" i="1" kern="1200" baseline="-250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２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テキスト ボックス 22"/>
          <p:cNvSpPr txBox="1"/>
          <p:nvPr/>
        </p:nvSpPr>
        <p:spPr>
          <a:xfrm>
            <a:off x="328028" y="3298549"/>
            <a:ext cx="1955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y </a:t>
            </a:r>
            <a:r>
              <a:rPr lang="ja-JP" altLang="en-US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方向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4597520" y="452415"/>
            <a:ext cx="3482286" cy="3284997"/>
            <a:chOff x="4597520" y="452415"/>
            <a:chExt cx="3482286" cy="3284997"/>
          </a:xfrm>
        </p:grpSpPr>
        <p:sp>
          <p:nvSpPr>
            <p:cNvPr id="24" name="左中かっこ 23"/>
            <p:cNvSpPr/>
            <p:nvPr/>
          </p:nvSpPr>
          <p:spPr>
            <a:xfrm>
              <a:off x="5129940" y="452415"/>
              <a:ext cx="209260" cy="2160000"/>
            </a:xfrm>
            <a:prstGeom prst="leftBrace">
              <a:avLst>
                <a:gd name="adj1" fmla="val 91247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左中かっこ 24"/>
            <p:cNvSpPr/>
            <p:nvPr/>
          </p:nvSpPr>
          <p:spPr>
            <a:xfrm rot="16200000">
              <a:off x="6895176" y="2104493"/>
              <a:ext cx="209260" cy="2160000"/>
            </a:xfrm>
            <a:prstGeom prst="leftBrace">
              <a:avLst>
                <a:gd name="adj1" fmla="val 91247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597520" y="1376125"/>
              <a:ext cx="5403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i="1" dirty="0" smtClean="0">
                  <a:latin typeface="Bell MT" panose="02020503060305020303" pitchFamily="18" charset="0"/>
                  <a:ea typeface="HGP創英角ﾎﾟｯﾌﾟ体" panose="040B0A00000000000000" pitchFamily="50" charset="-128"/>
                </a:rPr>
                <a:t>2a</a:t>
              </a:r>
              <a:endParaRPr kumimoji="1" lang="ja-JP" altLang="en-US" sz="2800" i="1" dirty="0">
                <a:latin typeface="Bell MT" panose="02020503060305020303" pitchFamily="18" charset="0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6688085" y="3214192"/>
              <a:ext cx="5403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i="1" dirty="0" smtClean="0">
                  <a:latin typeface="Bell MT" panose="02020503060305020303" pitchFamily="18" charset="0"/>
                  <a:ea typeface="HGP創英角ﾎﾟｯﾌﾟ体" panose="040B0A00000000000000" pitchFamily="50" charset="-128"/>
                </a:rPr>
                <a:t>2a</a:t>
              </a:r>
              <a:endParaRPr kumimoji="1" lang="ja-JP" altLang="en-US" sz="2800" i="1" dirty="0">
                <a:latin typeface="Bell MT" panose="02020503060305020303" pitchFamily="18" charset="0"/>
                <a:ea typeface="HGP創英角ﾎﾟｯﾌﾟ体" panose="040B0A00000000000000" pitchFamily="50" charset="-128"/>
              </a:endParaRPr>
            </a:p>
          </p:txBody>
        </p:sp>
      </p:grpSp>
      <p:sp>
        <p:nvSpPr>
          <p:cNvPr id="29" name="正方形/長方形 28"/>
          <p:cNvSpPr>
            <a:spLocks noChangeAspect="1"/>
          </p:cNvSpPr>
          <p:nvPr/>
        </p:nvSpPr>
        <p:spPr>
          <a:xfrm>
            <a:off x="1259492" y="4234645"/>
            <a:ext cx="248400" cy="496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>
            <a:spLocks noChangeAspect="1"/>
          </p:cNvSpPr>
          <p:nvPr/>
        </p:nvSpPr>
        <p:spPr>
          <a:xfrm>
            <a:off x="1259492" y="918346"/>
            <a:ext cx="248400" cy="496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1" name="正方形/長方形 30"/>
          <p:cNvSpPr>
            <a:spLocks/>
          </p:cNvSpPr>
          <p:nvPr/>
        </p:nvSpPr>
        <p:spPr>
          <a:xfrm rot="16200000">
            <a:off x="2375585" y="1145967"/>
            <a:ext cx="248400" cy="248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2" name="正方形/長方形 31"/>
          <p:cNvSpPr>
            <a:spLocks/>
          </p:cNvSpPr>
          <p:nvPr/>
        </p:nvSpPr>
        <p:spPr>
          <a:xfrm rot="16200000">
            <a:off x="2375585" y="4483045"/>
            <a:ext cx="248400" cy="248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grpSp>
        <p:nvGrpSpPr>
          <p:cNvPr id="39" name="グループ化 38"/>
          <p:cNvGrpSpPr>
            <a:grpSpLocks noChangeAspect="1"/>
          </p:cNvGrpSpPr>
          <p:nvPr/>
        </p:nvGrpSpPr>
        <p:grpSpPr>
          <a:xfrm>
            <a:off x="3133609" y="4240247"/>
            <a:ext cx="494813" cy="494813"/>
            <a:chOff x="5608085" y="3626980"/>
            <a:chExt cx="2160000" cy="2160000"/>
          </a:xfrm>
        </p:grpSpPr>
        <p:sp>
          <p:nvSpPr>
            <p:cNvPr id="33" name="正方形/長方形 32"/>
            <p:cNvSpPr/>
            <p:nvPr/>
          </p:nvSpPr>
          <p:spPr>
            <a:xfrm rot="16200000">
              <a:off x="6148085" y="4166980"/>
              <a:ext cx="1080000" cy="21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5608085" y="3626980"/>
              <a:ext cx="1080000" cy="21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35" name="直線コネクタ 34"/>
            <p:cNvCxnSpPr/>
            <p:nvPr/>
          </p:nvCxnSpPr>
          <p:spPr>
            <a:xfrm flipH="1">
              <a:off x="6688746" y="4720835"/>
              <a:ext cx="0" cy="10440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グループ化 39"/>
          <p:cNvGrpSpPr>
            <a:grpSpLocks noChangeAspect="1"/>
          </p:cNvGrpSpPr>
          <p:nvPr/>
        </p:nvGrpSpPr>
        <p:grpSpPr>
          <a:xfrm>
            <a:off x="3078915" y="920333"/>
            <a:ext cx="494813" cy="494813"/>
            <a:chOff x="5608085" y="3626980"/>
            <a:chExt cx="2160000" cy="2160000"/>
          </a:xfrm>
        </p:grpSpPr>
        <p:sp>
          <p:nvSpPr>
            <p:cNvPr id="41" name="正方形/長方形 40"/>
            <p:cNvSpPr/>
            <p:nvPr/>
          </p:nvSpPr>
          <p:spPr>
            <a:xfrm rot="16200000">
              <a:off x="6148085" y="4166980"/>
              <a:ext cx="1080000" cy="21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608085" y="3626980"/>
              <a:ext cx="1080000" cy="21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43" name="直線コネクタ 42"/>
            <p:cNvCxnSpPr/>
            <p:nvPr/>
          </p:nvCxnSpPr>
          <p:spPr>
            <a:xfrm flipH="1">
              <a:off x="6688746" y="4720835"/>
              <a:ext cx="0" cy="10440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テキスト ボックス 43"/>
              <p:cNvSpPr txBox="1"/>
              <p:nvPr/>
            </p:nvSpPr>
            <p:spPr>
              <a:xfrm>
                <a:off x="6346423" y="2663561"/>
                <a:ext cx="540315" cy="48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ja-JP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ja-JP" i="1" dirty="0" smtClean="0">
                    <a:solidFill>
                      <a:srgbClr val="FF0000"/>
                    </a:solidFill>
                    <a:latin typeface="Bell MT" panose="02020503060305020303" pitchFamily="18" charset="0"/>
                    <a:ea typeface="HGP創英角ﾎﾟｯﾌﾟ体" panose="040B0A00000000000000" pitchFamily="50" charset="-128"/>
                  </a:rPr>
                  <a:t>a</a:t>
                </a:r>
                <a:endParaRPr kumimoji="1" lang="ja-JP" altLang="en-US" i="1" dirty="0">
                  <a:solidFill>
                    <a:srgbClr val="FF0000"/>
                  </a:solidFill>
                  <a:latin typeface="Bell MT" panose="02020503060305020303" pitchFamily="18" charset="0"/>
                  <a:ea typeface="HGP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44" name="テキスト ボックス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6423" y="2663561"/>
                <a:ext cx="540315" cy="483466"/>
              </a:xfrm>
              <a:prstGeom prst="rect">
                <a:avLst/>
              </a:prstGeom>
              <a:blipFill>
                <a:blip r:embed="rId2"/>
                <a:stretch>
                  <a:fillRect b="-101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テキスト ボックス 44"/>
              <p:cNvSpPr txBox="1"/>
              <p:nvPr/>
            </p:nvSpPr>
            <p:spPr>
              <a:xfrm>
                <a:off x="7367377" y="2662984"/>
                <a:ext cx="540315" cy="484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ja-JP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ja-JP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ja-JP" i="1" dirty="0" smtClean="0">
                    <a:solidFill>
                      <a:srgbClr val="0070C0"/>
                    </a:solidFill>
                    <a:latin typeface="Bell MT" panose="02020503060305020303" pitchFamily="18" charset="0"/>
                    <a:ea typeface="HGP創英角ﾎﾟｯﾌﾟ体" panose="040B0A00000000000000" pitchFamily="50" charset="-128"/>
                  </a:rPr>
                  <a:t>a</a:t>
                </a:r>
                <a:endParaRPr kumimoji="1" lang="ja-JP" altLang="en-US" i="1" dirty="0">
                  <a:solidFill>
                    <a:srgbClr val="0070C0"/>
                  </a:solidFill>
                  <a:latin typeface="Bell MT" panose="02020503060305020303" pitchFamily="18" charset="0"/>
                  <a:ea typeface="HGP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45" name="テキスト ボックス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377" y="2662984"/>
                <a:ext cx="540315" cy="484043"/>
              </a:xfrm>
              <a:prstGeom prst="rect">
                <a:avLst/>
              </a:prstGeom>
              <a:blipFill>
                <a:blip r:embed="rId3"/>
                <a:stretch>
                  <a:fillRect b="-101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テキスト ボックス 45"/>
          <p:cNvSpPr txBox="1"/>
          <p:nvPr/>
        </p:nvSpPr>
        <p:spPr>
          <a:xfrm>
            <a:off x="5458996" y="1264112"/>
            <a:ext cx="7798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a </a:t>
            </a:r>
            <a:r>
              <a:rPr lang="en-US" altLang="ja-JP" sz="2800" b="1" i="1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-</a:t>
            </a:r>
            <a:endParaRPr kumimoji="1" lang="ja-JP" altLang="en-US" sz="2800" b="1" i="1" dirty="0">
              <a:solidFill>
                <a:srgbClr val="FF000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テキスト ボックス 47"/>
              <p:cNvSpPr txBox="1"/>
              <p:nvPr/>
            </p:nvSpPr>
            <p:spPr>
              <a:xfrm>
                <a:off x="5450189" y="1842082"/>
                <a:ext cx="711825" cy="48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ja-JP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ja-JP" i="1" dirty="0" smtClean="0">
                    <a:solidFill>
                      <a:srgbClr val="0070C0"/>
                    </a:solidFill>
                    <a:latin typeface="Bell MT" panose="02020503060305020303" pitchFamily="18" charset="0"/>
                    <a:ea typeface="HGP創英角ﾎﾟｯﾌﾟ体" panose="040B0A00000000000000" pitchFamily="50" charset="-128"/>
                  </a:rPr>
                  <a:t>a </a:t>
                </a:r>
                <a:r>
                  <a:rPr lang="en-US" altLang="ja-JP" sz="2400" b="1" i="1" dirty="0" smtClean="0">
                    <a:solidFill>
                      <a:srgbClr val="0070C0"/>
                    </a:solidFill>
                    <a:latin typeface="Bell MT" panose="02020503060305020303" pitchFamily="18" charset="0"/>
                    <a:ea typeface="HGP創英角ﾎﾟｯﾌﾟ体" panose="040B0A00000000000000" pitchFamily="50" charset="-128"/>
                  </a:rPr>
                  <a:t>-</a:t>
                </a:r>
                <a:endParaRPr kumimoji="1" lang="ja-JP" altLang="en-US" sz="2400" b="1" i="1" dirty="0">
                  <a:solidFill>
                    <a:srgbClr val="0070C0"/>
                  </a:solidFill>
                  <a:latin typeface="Bell MT" panose="02020503060305020303" pitchFamily="18" charset="0"/>
                  <a:ea typeface="HGP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48" name="テキスト ボックス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0189" y="1842082"/>
                <a:ext cx="711825" cy="483466"/>
              </a:xfrm>
              <a:prstGeom prst="rect">
                <a:avLst/>
              </a:prstGeom>
              <a:blipFill>
                <a:blip r:embed="rId4"/>
                <a:stretch>
                  <a:fillRect t="-11392" b="-2278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テキスト ボックス 48"/>
          <p:cNvSpPr txBox="1"/>
          <p:nvPr/>
        </p:nvSpPr>
        <p:spPr>
          <a:xfrm>
            <a:off x="1305986" y="4952288"/>
            <a:ext cx="507315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4800" i="1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a</a:t>
            </a:r>
            <a:endParaRPr kumimoji="1" lang="ja-JP" altLang="en-US" sz="4800" i="1" dirty="0">
              <a:solidFill>
                <a:srgbClr val="FF000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テキスト ボックス 49"/>
              <p:cNvSpPr txBox="1"/>
              <p:nvPr/>
            </p:nvSpPr>
            <p:spPr>
              <a:xfrm>
                <a:off x="1289036" y="1677839"/>
                <a:ext cx="540315" cy="5329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ja-JP" sz="2800" i="1" dirty="0" smtClean="0">
                    <a:solidFill>
                      <a:srgbClr val="FF0000"/>
                    </a:solidFill>
                    <a:latin typeface="Bell MT" panose="02020503060305020303" pitchFamily="18" charset="0"/>
                    <a:ea typeface="HGP創英角ﾎﾟｯﾌﾟ体" panose="040B0A00000000000000" pitchFamily="50" charset="-128"/>
                  </a:rPr>
                  <a:t>a</a:t>
                </a:r>
                <a:endParaRPr kumimoji="1" lang="ja-JP" altLang="en-US" sz="2800" i="1" dirty="0">
                  <a:solidFill>
                    <a:srgbClr val="FF0000"/>
                  </a:solidFill>
                  <a:latin typeface="Bell MT" panose="02020503060305020303" pitchFamily="18" charset="0"/>
                  <a:ea typeface="HGP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50" name="テキスト ボックス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036" y="1677839"/>
                <a:ext cx="540315" cy="532966"/>
              </a:xfrm>
              <a:prstGeom prst="rect">
                <a:avLst/>
              </a:prstGeom>
              <a:blipFill>
                <a:blip r:embed="rId5"/>
                <a:stretch>
                  <a:fillRect t="-23864" r="-15730" b="-159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テキスト ボックス 52"/>
              <p:cNvSpPr txBox="1"/>
              <p:nvPr/>
            </p:nvSpPr>
            <p:spPr>
              <a:xfrm>
                <a:off x="2134722" y="4958809"/>
                <a:ext cx="540315" cy="5329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ja-JP" sz="2800" i="1" dirty="0" smtClean="0">
                    <a:solidFill>
                      <a:schemeClr val="tx2"/>
                    </a:solidFill>
                    <a:latin typeface="Bell MT" panose="02020503060305020303" pitchFamily="18" charset="0"/>
                    <a:ea typeface="HGP創英角ﾎﾟｯﾌﾟ体" panose="040B0A00000000000000" pitchFamily="50" charset="-128"/>
                  </a:rPr>
                  <a:t>a</a:t>
                </a:r>
                <a:endParaRPr kumimoji="1" lang="ja-JP" altLang="en-US" sz="2800" i="1" dirty="0">
                  <a:solidFill>
                    <a:schemeClr val="tx2"/>
                  </a:solidFill>
                  <a:latin typeface="Bell MT" panose="02020503060305020303" pitchFamily="18" charset="0"/>
                  <a:ea typeface="HGP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53" name="テキスト ボックス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4722" y="4958809"/>
                <a:ext cx="540315" cy="532966"/>
              </a:xfrm>
              <a:prstGeom prst="rect">
                <a:avLst/>
              </a:prstGeom>
              <a:blipFill>
                <a:blip r:embed="rId6"/>
                <a:stretch>
                  <a:fillRect t="-23864" r="-15730" b="-159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テキスト ボックス 53"/>
              <p:cNvSpPr txBox="1"/>
              <p:nvPr/>
            </p:nvSpPr>
            <p:spPr>
              <a:xfrm>
                <a:off x="2134721" y="1684494"/>
                <a:ext cx="540315" cy="53315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ja-JP" sz="2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ja-JP" sz="2800" i="1" dirty="0" smtClean="0">
                    <a:solidFill>
                      <a:schemeClr val="tx2"/>
                    </a:solidFill>
                    <a:latin typeface="Bell MT" panose="02020503060305020303" pitchFamily="18" charset="0"/>
                    <a:ea typeface="HGP創英角ﾎﾟｯﾌﾟ体" panose="040B0A00000000000000" pitchFamily="50" charset="-128"/>
                  </a:rPr>
                  <a:t>a</a:t>
                </a:r>
                <a:endParaRPr kumimoji="1" lang="ja-JP" altLang="en-US" sz="2800" i="1" dirty="0">
                  <a:solidFill>
                    <a:schemeClr val="tx2"/>
                  </a:solidFill>
                  <a:latin typeface="Bell MT" panose="02020503060305020303" pitchFamily="18" charset="0"/>
                  <a:ea typeface="HGP創英角ﾎﾟｯﾌﾟ体" panose="040B0A00000000000000" pitchFamily="50" charset="-128"/>
                </a:endParaRPr>
              </a:p>
            </p:txBody>
          </p:sp>
        </mc:Choice>
        <mc:Fallback xmlns="">
          <p:sp>
            <p:nvSpPr>
              <p:cNvPr id="54" name="テキスト ボックス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4721" y="1684494"/>
                <a:ext cx="540315" cy="533159"/>
              </a:xfrm>
              <a:prstGeom prst="rect">
                <a:avLst/>
              </a:prstGeom>
              <a:blipFill>
                <a:blip r:embed="rId7"/>
                <a:stretch>
                  <a:fillRect t="-23864" r="-15730" b="-159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テキスト ボックス 54"/>
          <p:cNvSpPr txBox="1"/>
          <p:nvPr/>
        </p:nvSpPr>
        <p:spPr>
          <a:xfrm>
            <a:off x="1182553" y="2432425"/>
            <a:ext cx="816729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600" i="1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2a</a:t>
            </a:r>
            <a:r>
              <a:rPr lang="en-US" altLang="ja-JP" sz="3600" i="1" baseline="30000" dirty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2</a:t>
            </a:r>
            <a:endParaRPr kumimoji="1" lang="ja-JP" altLang="en-US" sz="3600" i="1" dirty="0">
              <a:solidFill>
                <a:srgbClr val="FF000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182553" y="5650042"/>
            <a:ext cx="816729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600" i="1" dirty="0" smtClean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2a</a:t>
            </a:r>
            <a:r>
              <a:rPr lang="en-US" altLang="ja-JP" sz="3600" i="1" baseline="30000" dirty="0">
                <a:solidFill>
                  <a:srgbClr val="FF0000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2</a:t>
            </a:r>
            <a:endParaRPr kumimoji="1" lang="ja-JP" altLang="en-US" sz="3600" i="1" dirty="0">
              <a:solidFill>
                <a:srgbClr val="FF0000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134720" y="2432425"/>
            <a:ext cx="664329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600" i="1" dirty="0" smtClean="0">
                <a:solidFill>
                  <a:schemeClr val="tx2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a</a:t>
            </a:r>
            <a:r>
              <a:rPr lang="en-US" altLang="ja-JP" sz="3600" i="1" baseline="30000" dirty="0" smtClean="0">
                <a:solidFill>
                  <a:schemeClr val="tx2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2</a:t>
            </a:r>
            <a:endParaRPr kumimoji="1" lang="ja-JP" altLang="en-US" sz="3600" i="1" dirty="0">
              <a:solidFill>
                <a:schemeClr val="tx2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152872" y="5650042"/>
            <a:ext cx="664329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600" i="1" dirty="0" smtClean="0">
                <a:solidFill>
                  <a:schemeClr val="tx2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a</a:t>
            </a:r>
            <a:r>
              <a:rPr lang="en-US" altLang="ja-JP" sz="3600" i="1" baseline="30000" dirty="0" smtClean="0">
                <a:solidFill>
                  <a:schemeClr val="tx2"/>
                </a:solidFill>
                <a:latin typeface="Bell MT" panose="02020503060305020303" pitchFamily="18" charset="0"/>
                <a:ea typeface="HGP創英角ﾎﾟｯﾌﾟ体" panose="040B0A00000000000000" pitchFamily="50" charset="-128"/>
              </a:rPr>
              <a:t>2</a:t>
            </a:r>
            <a:endParaRPr kumimoji="1" lang="ja-JP" altLang="en-US" sz="3600" i="1" dirty="0">
              <a:solidFill>
                <a:schemeClr val="tx2"/>
              </a:solidFill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995554" y="5650042"/>
            <a:ext cx="1111497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600" i="1" dirty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3</a:t>
            </a:r>
            <a:r>
              <a:rPr lang="en-US" altLang="ja-JP" sz="3600" i="1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a</a:t>
            </a:r>
            <a:r>
              <a:rPr lang="en-US" altLang="ja-JP" sz="3600" i="1" baseline="30000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2</a:t>
            </a:r>
            <a:endParaRPr kumimoji="1" lang="ja-JP" altLang="en-US" sz="3600" i="1" dirty="0"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931463" y="2432425"/>
            <a:ext cx="1111497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1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600" i="1" dirty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3</a:t>
            </a:r>
            <a:r>
              <a:rPr lang="en-US" altLang="ja-JP" sz="3600" i="1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a</a:t>
            </a:r>
            <a:r>
              <a:rPr lang="en-US" altLang="ja-JP" sz="3600" i="1" baseline="30000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2</a:t>
            </a:r>
            <a:endParaRPr kumimoji="1" lang="ja-JP" altLang="en-US" sz="3600" i="1" dirty="0"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テキスト ボックス 60"/>
              <p:cNvSpPr txBox="1"/>
              <p:nvPr/>
            </p:nvSpPr>
            <p:spPr>
              <a:xfrm>
                <a:off x="3988825" y="3731269"/>
                <a:ext cx="5156620" cy="1252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ja-JP" sz="32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61" name="テキスト ボックス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8825" y="3731269"/>
                <a:ext cx="5156620" cy="12523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テキスト ボックス 61"/>
              <p:cNvSpPr txBox="1"/>
              <p:nvPr/>
            </p:nvSpPr>
            <p:spPr>
              <a:xfrm>
                <a:off x="3988825" y="5091241"/>
                <a:ext cx="5156620" cy="1252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ja-JP" sz="32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62" name="テキスト ボックス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8825" y="5091241"/>
                <a:ext cx="5156620" cy="125233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直線コネクタ 65"/>
          <p:cNvCxnSpPr/>
          <p:nvPr/>
        </p:nvCxnSpPr>
        <p:spPr>
          <a:xfrm>
            <a:off x="6465868" y="2536215"/>
            <a:ext cx="0" cy="108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>
            <a:off x="7480149" y="2536215"/>
            <a:ext cx="0" cy="10800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04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9" grpId="0"/>
      <p:bldP spid="20" grpId="0"/>
      <p:bldP spid="29" grpId="0" animBg="1"/>
      <p:bldP spid="30" grpId="0" animBg="1"/>
      <p:bldP spid="31" grpId="0" animBg="1"/>
      <p:bldP spid="32" grpId="0" animBg="1"/>
      <p:bldP spid="44" grpId="0"/>
      <p:bldP spid="45" grpId="0"/>
      <p:bldP spid="46" grpId="0"/>
      <p:bldP spid="48" grpId="0"/>
      <p:bldP spid="49" grpId="0" animBg="1"/>
      <p:bldP spid="50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/>
      <p:bldP spid="6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" val="ffc652b4-a1b1-4a97-8437-a4bc41d64179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2194</TotalTime>
  <Words>459</Words>
  <Application>Microsoft Office PowerPoint</Application>
  <PresentationFormat>画面に合わせる (4:3)</PresentationFormat>
  <Paragraphs>214</Paragraphs>
  <Slides>11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HGP創英角ﾎﾟｯﾌﾟ体</vt:lpstr>
      <vt:lpstr>HGS創英角ﾎﾟｯﾌﾟ体</vt:lpstr>
      <vt:lpstr>ＭＳ Ｐゴシック</vt:lpstr>
      <vt:lpstr>Arial</vt:lpstr>
      <vt:lpstr>Bell MT</vt:lpstr>
      <vt:lpstr>Calibri</vt:lpstr>
      <vt:lpstr>Cambria Math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T-ImanishiS</dc:creator>
  <cp:lastModifiedBy>T-ImanishiS</cp:lastModifiedBy>
  <cp:revision>267</cp:revision>
  <dcterms:created xsi:type="dcterms:W3CDTF">2018-08-08T04:44:19Z</dcterms:created>
  <dcterms:modified xsi:type="dcterms:W3CDTF">2021-05-27T05:46:47Z</dcterms:modified>
</cp:coreProperties>
</file>